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8" r:id="rId2"/>
    <p:sldId id="527" r:id="rId3"/>
    <p:sldId id="512" r:id="rId4"/>
    <p:sldId id="529" r:id="rId5"/>
    <p:sldId id="530" r:id="rId6"/>
    <p:sldId id="531" r:id="rId7"/>
    <p:sldId id="550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40" r:id="rId17"/>
    <p:sldId id="543" r:id="rId18"/>
    <p:sldId id="544" r:id="rId19"/>
    <p:sldId id="545" r:id="rId20"/>
    <p:sldId id="546" r:id="rId21"/>
    <p:sldId id="548" r:id="rId22"/>
    <p:sldId id="547" r:id="rId23"/>
    <p:sldId id="549" r:id="rId24"/>
    <p:sldId id="338" r:id="rId25"/>
    <p:sldId id="278" r:id="rId26"/>
  </p:sldIdLst>
  <p:sldSz cx="13004800" cy="97536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5pPr>
    <a:lvl6pPr marL="2286000" algn="l" defTabSz="914400" rtl="0" eaLnBrk="1" latinLnBrk="0" hangingPunct="1"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6pPr>
    <a:lvl7pPr marL="2743200" algn="l" defTabSz="914400" rtl="0" eaLnBrk="1" latinLnBrk="0" hangingPunct="1"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7pPr>
    <a:lvl8pPr marL="3200400" algn="l" defTabSz="914400" rtl="0" eaLnBrk="1" latinLnBrk="0" hangingPunct="1"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8pPr>
    <a:lvl9pPr marL="3657600" algn="l" defTabSz="914400" rtl="0" eaLnBrk="1" latinLnBrk="0" hangingPunct="1">
      <a:defRPr kumimoji="1" sz="5800" kern="1200">
        <a:solidFill>
          <a:srgbClr val="000000"/>
        </a:solidFill>
        <a:latin typeface="Gill Sans" charset="0"/>
        <a:ea typeface="ヒラギノ角ゴ ProN W3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65B3"/>
    <a:srgbClr val="F68121"/>
    <a:srgbClr val="FFFFFF"/>
    <a:srgbClr val="FF6E00"/>
    <a:srgbClr val="FF9999"/>
    <a:srgbClr val="33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46" d="100"/>
          <a:sy n="46" d="100"/>
        </p:scale>
        <p:origin x="1518" y="13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287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ヒラギノ角ゴ ProN W3" charset="-128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B8C2A1-EB97-4239-B1FB-9EA75AA89978}" type="datetimeFigureOut">
              <a:rPr lang="pl-PL" altLang="pl-PL"/>
              <a:pPr>
                <a:defRPr/>
              </a:pPr>
              <a:t>28.05.2020</a:t>
            </a:fld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ヒラギノ角ゴ ProN W3" charset="-128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689518B-D609-4D91-8BE7-8742CFFB329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15163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0"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3B49620B-D525-4222-85D6-79B9E10CA697}" type="datetimeFigureOut">
              <a:rPr lang="pl-PL" altLang="pl-PL"/>
              <a:pPr>
                <a:defRPr/>
              </a:pPr>
              <a:t>28.05.2020</a:t>
            </a:fld>
            <a:endParaRPr lang="pl-PL" alt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0"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B0B704E4-8FC0-41B9-BA77-E4D468B8F8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02843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>
              <a:cs typeface="Arial" pitchFamily="34" charset="0"/>
            </a:endParaRPr>
          </a:p>
        </p:txBody>
      </p:sp>
      <p:sp>
        <p:nvSpPr>
          <p:cNvPr id="1024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02C06D8-E884-4D75-A77E-220FB62B9669}" type="slidenum">
              <a:rPr kumimoji="0" lang="pl-PL" altLang="pl-PL" smtClean="0">
                <a:solidFill>
                  <a:srgbClr val="000000"/>
                </a:solidFill>
                <a:latin typeface="Gill Sans" charset="0"/>
                <a:ea typeface="ヒラギノ明朝 ProN W3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kumimoji="0" lang="pl-PL" altLang="pl-PL">
              <a:solidFill>
                <a:srgbClr val="000000"/>
              </a:solidFill>
              <a:latin typeface="Gill Sans" charset="0"/>
              <a:ea typeface="ヒラギノ明朝 ProN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9883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>
              <a:cs typeface="Arial" pitchFamily="34" charset="0"/>
            </a:endParaRPr>
          </a:p>
        </p:txBody>
      </p:sp>
      <p:sp>
        <p:nvSpPr>
          <p:cNvPr id="1239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F972050-0B9B-48AF-8725-5064F565EE3E}" type="slidenum">
              <a:rPr kumimoji="0" lang="pl-PL" altLang="pl-PL" smtClean="0">
                <a:solidFill>
                  <a:srgbClr val="000000"/>
                </a:solidFill>
                <a:latin typeface="Gill Sans" charset="0"/>
                <a:ea typeface="ヒラギノ明朝 ProN W3" charset="-128"/>
              </a:rPr>
              <a:pPr eaLnBrk="1" hangingPunct="1">
                <a:spcBef>
                  <a:spcPct val="0"/>
                </a:spcBef>
              </a:pPr>
              <a:t>24</a:t>
            </a:fld>
            <a:endParaRPr kumimoji="0" lang="pl-PL" altLang="pl-PL">
              <a:solidFill>
                <a:srgbClr val="000000"/>
              </a:solidFill>
              <a:latin typeface="Gill Sans" charset="0"/>
              <a:ea typeface="ヒラギノ明朝 ProN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7932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>
              <a:cs typeface="Arial" pitchFamily="34" charset="0"/>
            </a:endParaRPr>
          </a:p>
        </p:txBody>
      </p:sp>
      <p:sp>
        <p:nvSpPr>
          <p:cNvPr id="12493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834A833-CAA2-4179-9E25-1BD11F328237}" type="slidenum">
              <a:rPr kumimoji="0" lang="pl-PL" altLang="pl-PL" smtClean="0">
                <a:solidFill>
                  <a:srgbClr val="000000"/>
                </a:solidFill>
                <a:latin typeface="Gill Sans" charset="0"/>
                <a:ea typeface="ヒラギノ明朝 ProN W3" charset="-128"/>
              </a:rPr>
              <a:pPr eaLnBrk="1" hangingPunct="1">
                <a:spcBef>
                  <a:spcPct val="0"/>
                </a:spcBef>
              </a:pPr>
              <a:t>25</a:t>
            </a:fld>
            <a:endParaRPr kumimoji="0" lang="pl-PL" altLang="pl-PL">
              <a:solidFill>
                <a:srgbClr val="000000"/>
              </a:solidFill>
              <a:latin typeface="Gill Sans" charset="0"/>
              <a:ea typeface="ヒラギノ明朝 ProN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887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pusty BIAŁ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0368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jważniejsze - blok BIAŁ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429000"/>
            <a:ext cx="13004800" cy="23622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algn="ctr">
              <a:defRPr sz="1440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12654733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jważniejsze - blok NIEBIESK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429000"/>
            <a:ext cx="13004800" cy="2362200"/>
          </a:xfrm>
          <a:prstGeom prst="rect">
            <a:avLst/>
          </a:prstGeom>
          <a:solidFill>
            <a:srgbClr val="0065B3"/>
          </a:solidFill>
        </p:spPr>
        <p:txBody>
          <a:bodyPr vert="horz"/>
          <a:lstStyle>
            <a:lvl1pPr algn="ctr">
              <a:defRPr sz="1440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3256943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luczowe przesłanie - BIAŁY, NIEBIESKIE TŁ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124200"/>
            <a:ext cx="13004800" cy="3276600"/>
          </a:xfrm>
          <a:prstGeom prst="rect">
            <a:avLst/>
          </a:prstGeom>
          <a:noFill/>
        </p:spPr>
        <p:txBody>
          <a:bodyPr vert="horz"/>
          <a:lstStyle>
            <a:lvl1pPr algn="ctr">
              <a:defRPr sz="20000" b="1" i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378200" y="25908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378200" y="57150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2023246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luczowe przesłanie - NIEBIESKI, BIAŁE TŁ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124200"/>
            <a:ext cx="13004800" cy="3276600"/>
          </a:xfrm>
          <a:prstGeom prst="rect">
            <a:avLst/>
          </a:prstGeom>
          <a:noFill/>
        </p:spPr>
        <p:txBody>
          <a:bodyPr vert="horz"/>
          <a:lstStyle>
            <a:lvl1pPr algn="ctr">
              <a:defRPr sz="20000" b="1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378200" y="25908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378200" y="57150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89237195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luczowe przesłanie - NIEBIESKI PLUS ZDJĘC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3004800" cy="9753600"/>
          </a:xfrm>
          <a:prstGeom prst="rect">
            <a:avLst/>
          </a:prstGeom>
          <a:solidFill>
            <a:schemeClr val="tx2"/>
          </a:solidFill>
        </p:spPr>
        <p:txBody>
          <a:bodyPr vert="horz"/>
          <a:lstStyle>
            <a:lvl1pPr>
              <a:defRPr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124200"/>
            <a:ext cx="13004800" cy="3276600"/>
          </a:xfrm>
          <a:prstGeom prst="rect">
            <a:avLst/>
          </a:prstGeom>
          <a:noFill/>
        </p:spPr>
        <p:txBody>
          <a:bodyPr vert="horz"/>
          <a:lstStyle>
            <a:lvl1pPr algn="ctr">
              <a:defRPr sz="20000" b="1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378200" y="25908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378200" y="5715000"/>
            <a:ext cx="6172200" cy="1447800"/>
          </a:xfrm>
          <a:prstGeom prst="rect">
            <a:avLst/>
          </a:prstGeom>
        </p:spPr>
        <p:txBody>
          <a:bodyPr vert="horz"/>
          <a:lstStyle>
            <a:lvl1pPr algn="ctr">
              <a:defRPr sz="6400" b="1" i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45844038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reśĆ - BIAŁ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4"/>
            <a:ext cx="11703050" cy="1819275"/>
          </a:xfrm>
          <a:prstGeom prst="rect">
            <a:avLst/>
          </a:prstGeom>
        </p:spPr>
        <p:txBody>
          <a:bodyPr vert="horz"/>
          <a:lstStyle>
            <a:lvl1pPr>
              <a:defRPr sz="12000" b="1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35000" y="2667000"/>
            <a:ext cx="11734800" cy="6629400"/>
          </a:xfrm>
          <a:prstGeom prst="rect">
            <a:avLst/>
          </a:prstGeom>
        </p:spPr>
        <p:txBody>
          <a:bodyPr vert="horz"/>
          <a:lstStyle>
            <a:lvl1pPr>
              <a:defRPr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2pPr>
            <a:lvl3pPr>
              <a:defRPr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3pPr>
            <a:lvl4pPr>
              <a:defRPr b="1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4pPr>
            <a:lvl5pPr>
              <a:defRPr b="1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314755179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reść - NIEBIESKI, CZARN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4"/>
            <a:ext cx="11703050" cy="1819275"/>
          </a:xfrm>
          <a:prstGeom prst="rect">
            <a:avLst/>
          </a:prstGeom>
        </p:spPr>
        <p:txBody>
          <a:bodyPr vert="horz"/>
          <a:lstStyle>
            <a:lvl1pPr>
              <a:defRPr sz="12000" b="1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35000" y="2667000"/>
            <a:ext cx="11734800" cy="6629400"/>
          </a:xfrm>
          <a:prstGeom prst="rect">
            <a:avLst/>
          </a:prstGeom>
        </p:spPr>
        <p:txBody>
          <a:bodyPr vert="horz"/>
          <a:lstStyle>
            <a:lvl1pPr>
              <a:defRPr b="1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 b="1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2pPr>
            <a:lvl3pPr>
              <a:defRPr b="1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3pPr>
            <a:lvl4pPr>
              <a:defRPr b="1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4pPr>
            <a:lvl5pPr>
              <a:defRPr b="1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114688594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zdjęc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30048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6802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jeden blok tekstU - POMARAŃCZOW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30048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-12700" y="4038600"/>
            <a:ext cx="13004800" cy="1676400"/>
          </a:xfrm>
          <a:prstGeom prst="rect">
            <a:avLst/>
          </a:prstGeom>
          <a:solidFill>
            <a:srgbClr val="F68121">
              <a:alpha val="78000"/>
            </a:srgbClr>
          </a:solidFill>
          <a:ln>
            <a:noFill/>
          </a:ln>
        </p:spPr>
        <p:txBody>
          <a:bodyPr vert="horz"/>
          <a:lstStyle>
            <a:lvl1pPr algn="ctr">
              <a:defRPr sz="9600"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4112437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jeden blok tekstU - NIEBIESK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30048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 b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0" y="4038600"/>
            <a:ext cx="13004800" cy="1682496"/>
          </a:xfrm>
          <a:prstGeom prst="rect">
            <a:avLst/>
          </a:prstGeom>
          <a:solidFill>
            <a:srgbClr val="0065B3">
              <a:alpha val="78000"/>
            </a:srgbClr>
          </a:solidFill>
          <a:ln>
            <a:noFill/>
          </a:ln>
        </p:spPr>
        <p:txBody>
          <a:bodyPr vert="horz"/>
          <a:lstStyle>
            <a:lvl1pPr algn="ctr">
              <a:defRPr sz="9600"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8528805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owy NIEBIESK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6816725"/>
            <a:ext cx="10080625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0" y="609600"/>
            <a:ext cx="13004800" cy="1905000"/>
          </a:xfrm>
          <a:prstGeom prst="rect">
            <a:avLst/>
          </a:prstGeom>
        </p:spPr>
        <p:txBody>
          <a:bodyPr vert="horz"/>
          <a:lstStyle>
            <a:lvl1pPr algn="ctr">
              <a:defRPr sz="12000" i="0" baseline="0">
                <a:solidFill>
                  <a:srgbClr val="0065B3"/>
                </a:solidFill>
                <a:latin typeface="Calibri Light" pitchFamily="34" charset="0"/>
                <a:ea typeface="Tahoma" pitchFamily="34" charset="0"/>
                <a:cs typeface="Tahoma" pitchFamily="34" charset="0"/>
              </a:defRPr>
            </a:lvl1pPr>
            <a:lvl2pPr>
              <a:defRPr sz="9600" i="1"/>
            </a:lvl2pPr>
            <a:lvl3pPr>
              <a:defRPr sz="9600" i="1"/>
            </a:lvl3pPr>
            <a:lvl4pPr>
              <a:defRPr sz="9600" i="1"/>
            </a:lvl4pPr>
            <a:lvl5pPr>
              <a:defRPr sz="9600" i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67000"/>
            <a:ext cx="13004800" cy="3429000"/>
          </a:xfrm>
          <a:prstGeom prst="rect">
            <a:avLst/>
          </a:prstGeom>
          <a:solidFill>
            <a:srgbClr val="0065B3"/>
          </a:solidFill>
        </p:spPr>
        <p:txBody>
          <a:bodyPr vert="horz"/>
          <a:lstStyle>
            <a:lvl1pPr>
              <a:defRPr sz="20000" i="0">
                <a:solidFill>
                  <a:srgbClr val="FFFFFF"/>
                </a:solidFill>
                <a:latin typeface="Calibri Light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1746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ecia - par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50240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9997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zdjęcia i blok tekstu - NIEBIESK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50240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0" y="4038600"/>
            <a:ext cx="13004800" cy="1682496"/>
          </a:xfrm>
          <a:prstGeom prst="rect">
            <a:avLst/>
          </a:prstGeom>
          <a:solidFill>
            <a:srgbClr val="0065B3">
              <a:alpha val="78000"/>
            </a:srgbClr>
          </a:solidFill>
          <a:ln>
            <a:noFill/>
          </a:ln>
        </p:spPr>
        <p:txBody>
          <a:bodyPr vert="horz"/>
          <a:lstStyle>
            <a:lvl1pPr algn="ctr">
              <a:defRPr sz="9600" b="1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27007654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zdjęcia i blok tekstu - POMARAŃCZOW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50240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0" y="4038600"/>
            <a:ext cx="13004800" cy="1682496"/>
          </a:xfrm>
          <a:prstGeom prst="rect">
            <a:avLst/>
          </a:prstGeom>
          <a:solidFill>
            <a:srgbClr val="F68121">
              <a:alpha val="78000"/>
            </a:srgbClr>
          </a:solidFill>
          <a:ln>
            <a:noFill/>
          </a:ln>
        </p:spPr>
        <p:txBody>
          <a:bodyPr vert="horz"/>
          <a:lstStyle>
            <a:lvl1pPr algn="ctr">
              <a:defRPr sz="9600" b="1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6477494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zdjęcia - ukła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 noChangeAspect="1"/>
          </p:cNvSpPr>
          <p:nvPr>
            <p:ph type="pic" sz="quarter" idx="10"/>
          </p:nvPr>
        </p:nvSpPr>
        <p:spPr>
          <a:xfrm>
            <a:off x="6502400" y="4"/>
            <a:ext cx="6514638" cy="4867649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7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6502400" y="4876802"/>
            <a:ext cx="6514638" cy="4867653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5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-12238" y="4"/>
            <a:ext cx="6514638" cy="4867649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6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-12238" y="4876802"/>
            <a:ext cx="6514638" cy="4867653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29175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pół strony - NIEBIES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7569200" y="3429000"/>
            <a:ext cx="45720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569200" y="4191000"/>
            <a:ext cx="4572000" cy="1371600"/>
          </a:xfrm>
          <a:prstGeom prst="rect">
            <a:avLst/>
          </a:prstGeom>
        </p:spPr>
        <p:txBody>
          <a:bodyPr vert="horz"/>
          <a:lstStyle>
            <a:lvl1pPr algn="ctr">
              <a:defRPr sz="8000" b="1" i="0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2289027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pół strony - NIEBIES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50240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863600" y="3429000"/>
            <a:ext cx="45720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863600" y="4191000"/>
            <a:ext cx="4572000" cy="1371600"/>
          </a:xfrm>
          <a:prstGeom prst="rect">
            <a:avLst/>
          </a:prstGeom>
        </p:spPr>
        <p:txBody>
          <a:bodyPr vert="horz"/>
          <a:lstStyle>
            <a:lvl1pPr algn="ctr">
              <a:defRPr sz="8000" b="1" i="0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88264497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pół strony - POMARAŃCZOWY 2">
    <p:bg>
      <p:bgPr>
        <a:solidFill>
          <a:srgbClr val="F68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7569200" y="3429000"/>
            <a:ext cx="45720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569200" y="4191000"/>
            <a:ext cx="4572000" cy="1371600"/>
          </a:xfrm>
          <a:prstGeom prst="rect">
            <a:avLst/>
          </a:prstGeom>
        </p:spPr>
        <p:txBody>
          <a:bodyPr vert="horz"/>
          <a:lstStyle>
            <a:lvl1pPr algn="ctr">
              <a:defRPr sz="80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9900318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jęcie - pół strony - POMARAŃCZOWY">
    <p:bg>
      <p:bgPr>
        <a:solidFill>
          <a:srgbClr val="F68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502400" y="0"/>
            <a:ext cx="6502400" cy="97536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6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863600" y="3429000"/>
            <a:ext cx="45720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863600" y="4191000"/>
            <a:ext cx="4572000" cy="1371600"/>
          </a:xfrm>
          <a:prstGeom prst="rect">
            <a:avLst/>
          </a:prstGeom>
        </p:spPr>
        <p:txBody>
          <a:bodyPr vert="horz"/>
          <a:lstStyle>
            <a:lvl1pPr algn="ctr">
              <a:defRPr sz="80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6890879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- 3 zdjęcia - NAGŁÓWEK BIAŁ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4334389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0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8668777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5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0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11978" y="609600"/>
            <a:ext cx="13004800" cy="2057400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algn="ctr">
              <a:defRPr sz="12000" b="1" i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7330" y="7391400"/>
            <a:ext cx="435147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368800" y="7391400"/>
            <a:ext cx="42672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8653330" y="7391400"/>
            <a:ext cx="435147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50008393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- 3 zdjęcia - NAGŁÓWEK POMARAŃCZ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0" y="609600"/>
            <a:ext cx="13004800" cy="2057400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algn="ctr">
              <a:defRPr sz="12000" b="1" i="0" baseline="0">
                <a:solidFill>
                  <a:srgbClr val="F6812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7330" y="7391400"/>
            <a:ext cx="435147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368800" y="7391400"/>
            <a:ext cx="426720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8653330" y="7391400"/>
            <a:ext cx="4351470" cy="990600"/>
          </a:xfrm>
          <a:prstGeom prst="rect">
            <a:avLst/>
          </a:prstGeom>
        </p:spPr>
        <p:txBody>
          <a:bodyPr vert="horz"/>
          <a:lstStyle>
            <a:lvl1pPr algn="ctr">
              <a:defRPr sz="48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4334389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5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8668777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6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0" y="3200400"/>
            <a:ext cx="4336023" cy="322762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71628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owy EKSPERC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0" y="2286000"/>
            <a:ext cx="13004800" cy="3352800"/>
          </a:xfrm>
          <a:prstGeom prst="rect">
            <a:avLst/>
          </a:prstGeom>
          <a:solidFill>
            <a:srgbClr val="0065B3"/>
          </a:solidFill>
        </p:spPr>
        <p:txBody>
          <a:bodyPr vert="horz"/>
          <a:lstStyle>
            <a:lvl1pPr algn="l">
              <a:defRPr sz="10000" b="1" i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 sz="9600" i="1"/>
            </a:lvl2pPr>
            <a:lvl3pPr>
              <a:defRPr sz="9600" i="1"/>
            </a:lvl3pPr>
            <a:lvl4pPr>
              <a:defRPr sz="9600" i="1"/>
            </a:lvl4pPr>
            <a:lvl5pPr>
              <a:defRPr sz="9600" i="1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5562600"/>
            <a:ext cx="12992100" cy="1905000"/>
          </a:xfrm>
          <a:prstGeom prst="rect">
            <a:avLst/>
          </a:prstGeom>
        </p:spPr>
        <p:txBody>
          <a:bodyPr vert="horz"/>
          <a:lstStyle>
            <a:lvl1pPr algn="l">
              <a:defRPr sz="6000" i="0" baseline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 sz="9600" i="1"/>
            </a:lvl2pPr>
            <a:lvl3pPr>
              <a:defRPr sz="9600" i="1"/>
            </a:lvl3pPr>
            <a:lvl4pPr>
              <a:defRPr sz="9600" i="1"/>
            </a:lvl4pPr>
            <a:lvl5pPr>
              <a:defRPr sz="9600" i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997200" y="6553200"/>
            <a:ext cx="7239000" cy="32004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8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274644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- 3 zdjęcia - NIEBIESK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49800" y="9906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749800" y="41529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749800" y="73152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0" y="0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5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0" y="6525976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6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0" y="3262988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 i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273861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- 3 zdjęcia - BIAŁ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49800" y="9906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749800" y="41529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749800" y="7315200"/>
            <a:ext cx="7391400" cy="1295400"/>
          </a:xfrm>
          <a:prstGeom prst="rect">
            <a:avLst/>
          </a:prstGeom>
        </p:spPr>
        <p:txBody>
          <a:bodyPr vert="horz"/>
          <a:lstStyle>
            <a:lvl1pPr algn="ctr">
              <a:defRPr sz="7200" b="1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Picture Placeholder 3"/>
          <p:cNvSpPr>
            <a:spLocks noGrp="1" noChangeAspect="1"/>
          </p:cNvSpPr>
          <p:nvPr>
            <p:ph type="pic" sz="quarter" idx="14"/>
          </p:nvPr>
        </p:nvSpPr>
        <p:spPr>
          <a:xfrm>
            <a:off x="0" y="0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5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0" y="6525976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  <p:sp>
        <p:nvSpPr>
          <p:cNvPr id="16" name="Picture Placeholder 3"/>
          <p:cNvSpPr>
            <a:spLocks noGrp="1" noChangeAspect="1"/>
          </p:cNvSpPr>
          <p:nvPr>
            <p:ph type="pic" sz="quarter" idx="13"/>
          </p:nvPr>
        </p:nvSpPr>
        <p:spPr>
          <a:xfrm>
            <a:off x="0" y="3262988"/>
            <a:ext cx="4397443" cy="3273344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>
              <a:defRPr sz="400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 noProof="0">
                <a:sym typeface="Lobster Two Italic" charset="0"/>
              </a:rPr>
              <a:t>Przeciągnij obraz na symbol zastępczy lub kliknij ikonę, aby go dodać</a:t>
            </a:r>
            <a:endParaRPr lang="en-US" noProof="0" dirty="0">
              <a:sym typeface="Lobster Two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10021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ię i Nazwisko Pomarańcz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7478713"/>
            <a:ext cx="75755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1600200"/>
            <a:ext cx="13004800" cy="2667000"/>
          </a:xfrm>
          <a:prstGeom prst="rect">
            <a:avLst/>
          </a:prstGeom>
          <a:solidFill>
            <a:srgbClr val="0065B3"/>
          </a:solidFill>
        </p:spPr>
        <p:txBody>
          <a:bodyPr vert="horz"/>
          <a:lstStyle>
            <a:lvl1pPr algn="ctr">
              <a:defRPr sz="16000" b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060575" y="5867400"/>
            <a:ext cx="8382000" cy="1219200"/>
          </a:xfrm>
          <a:prstGeom prst="rect">
            <a:avLst/>
          </a:prstGeom>
        </p:spPr>
        <p:txBody>
          <a:bodyPr vert="horz"/>
          <a:lstStyle>
            <a:lvl1pPr algn="ctr">
              <a:defRPr sz="6400" b="1" baseline="0">
                <a:solidFill>
                  <a:srgbClr val="F6812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411008" y="4495800"/>
            <a:ext cx="5681133" cy="1219200"/>
          </a:xfrm>
          <a:prstGeom prst="rect">
            <a:avLst/>
          </a:prstGeom>
        </p:spPr>
        <p:txBody>
          <a:bodyPr vert="horz"/>
          <a:lstStyle>
            <a:lvl1pPr algn="ctr">
              <a:defRPr sz="6400" b="1" baseline="0">
                <a:solidFill>
                  <a:srgbClr val="F6812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70839352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ię i Nazwisko Pomarańczow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7478713"/>
            <a:ext cx="75755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1600200"/>
            <a:ext cx="13004800" cy="2667000"/>
          </a:xfrm>
          <a:prstGeom prst="rect">
            <a:avLst/>
          </a:prstGeom>
          <a:solidFill>
            <a:srgbClr val="0065B3"/>
          </a:solidFill>
        </p:spPr>
        <p:txBody>
          <a:bodyPr vert="horz"/>
          <a:lstStyle>
            <a:lvl1pPr algn="ctr">
              <a:defRPr sz="16000" b="0" baseline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11400" y="4876800"/>
            <a:ext cx="8382000" cy="1219200"/>
          </a:xfrm>
          <a:prstGeom prst="rect">
            <a:avLst/>
          </a:prstGeom>
        </p:spPr>
        <p:txBody>
          <a:bodyPr vert="horz"/>
          <a:lstStyle>
            <a:lvl1pPr algn="ctr">
              <a:defRPr sz="6400" b="1" baseline="0">
                <a:solidFill>
                  <a:srgbClr val="000000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3995051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uktura - BIAŁ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0" y="80010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863600" y="243840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130800" y="243840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9398000" y="243840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863600" y="5334000"/>
            <a:ext cx="2590800" cy="990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 baseline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863600" y="6096000"/>
            <a:ext cx="2590800" cy="1371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130800" y="5334000"/>
            <a:ext cx="2590800" cy="990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 baseline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5130800" y="6096000"/>
            <a:ext cx="2590800" cy="1371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9398000" y="5334000"/>
            <a:ext cx="2590800" cy="990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 baseline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22"/>
          </p:nvPr>
        </p:nvSpPr>
        <p:spPr>
          <a:xfrm>
            <a:off x="9398000" y="6096000"/>
            <a:ext cx="2590800" cy="1371600"/>
          </a:xfrm>
          <a:prstGeom prst="rect">
            <a:avLst/>
          </a:prstGeom>
        </p:spPr>
        <p:txBody>
          <a:bodyPr vert="horz"/>
          <a:lstStyle>
            <a:lvl1pPr algn="ctr">
              <a:defRPr sz="5000" b="1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2265241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dzieląc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0" y="80010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10414000" y="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 i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930400" y="2667000"/>
            <a:ext cx="7543800" cy="2057400"/>
          </a:xfrm>
          <a:prstGeom prst="rect">
            <a:avLst/>
          </a:prstGeom>
        </p:spPr>
        <p:txBody>
          <a:bodyPr vert="horz"/>
          <a:lstStyle>
            <a:lvl1pPr algn="ctr">
              <a:defRPr sz="12000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1320800" y="3962400"/>
            <a:ext cx="8610600" cy="3657600"/>
          </a:xfrm>
          <a:prstGeom prst="rect">
            <a:avLst/>
          </a:prstGeom>
        </p:spPr>
        <p:txBody>
          <a:bodyPr vert="horz"/>
          <a:lstStyle>
            <a:lvl1pPr algn="ctr">
              <a:defRPr sz="20000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2793169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dzieląc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0" y="80010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10414000" y="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 i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930400" y="2667000"/>
            <a:ext cx="7543800" cy="2057400"/>
          </a:xfrm>
          <a:prstGeom prst="rect">
            <a:avLst/>
          </a:prstGeom>
        </p:spPr>
        <p:txBody>
          <a:bodyPr vert="horz"/>
          <a:lstStyle>
            <a:lvl1pPr algn="ctr">
              <a:defRPr sz="12000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1320800" y="3962400"/>
            <a:ext cx="8610600" cy="3657600"/>
          </a:xfrm>
          <a:prstGeom prst="rect">
            <a:avLst/>
          </a:prstGeom>
        </p:spPr>
        <p:txBody>
          <a:bodyPr vert="horz"/>
          <a:lstStyle>
            <a:lvl1pPr algn="ctr">
              <a:defRPr sz="20000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75303179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ajd dzieląc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0" y="80010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10414000" y="0"/>
            <a:ext cx="2590800" cy="2590800"/>
          </a:xfrm>
          <a:prstGeom prst="rect">
            <a:avLst/>
          </a:prstGeom>
          <a:solidFill>
            <a:srgbClr val="F68121"/>
          </a:solidFill>
        </p:spPr>
        <p:txBody>
          <a:bodyPr vert="horz"/>
          <a:lstStyle>
            <a:lvl1pPr algn="ctr">
              <a:defRPr sz="15000" i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930400" y="2667000"/>
            <a:ext cx="7543800" cy="2057400"/>
          </a:xfrm>
          <a:prstGeom prst="rect">
            <a:avLst/>
          </a:prstGeom>
        </p:spPr>
        <p:txBody>
          <a:bodyPr vert="horz"/>
          <a:lstStyle>
            <a:lvl1pPr algn="ctr">
              <a:defRPr sz="12000" i="0" baseline="0">
                <a:solidFill>
                  <a:schemeClr val="tx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1320800" y="3962400"/>
            <a:ext cx="8610600" cy="3657600"/>
          </a:xfrm>
          <a:prstGeom prst="rect">
            <a:avLst/>
          </a:prstGeom>
        </p:spPr>
        <p:txBody>
          <a:bodyPr vert="horz"/>
          <a:lstStyle>
            <a:lvl1pPr algn="ctr">
              <a:defRPr sz="20000" i="0">
                <a:solidFill>
                  <a:srgbClr val="0065B3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14071762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jważniejsze - blok i tło NIEBIESK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429000"/>
            <a:ext cx="13004800" cy="2362200"/>
          </a:xfrm>
          <a:prstGeom prst="rect">
            <a:avLst/>
          </a:prstGeom>
        </p:spPr>
        <p:txBody>
          <a:bodyPr vert="horz"/>
          <a:lstStyle>
            <a:lvl1pPr algn="ctr">
              <a:defRPr sz="1440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1991268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jważniejsze - blok BIAŁY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0" y="3429000"/>
            <a:ext cx="13004800" cy="2362200"/>
          </a:xfrm>
          <a:prstGeom prst="rect">
            <a:avLst/>
          </a:prstGeom>
        </p:spPr>
        <p:txBody>
          <a:bodyPr vert="horz"/>
          <a:lstStyle>
            <a:lvl1pPr algn="ctr">
              <a:defRPr sz="14400">
                <a:solidFill>
                  <a:srgbClr val="F68121"/>
                </a:solidFill>
                <a:latin typeface="Calibri Light" pitchFamily="34" charset="0"/>
                <a:cs typeface="Calibri Light" pitchFamily="34" charset="0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039822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5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8744" r:id="rId1"/>
    <p:sldLayoutId id="2147488745" r:id="rId2"/>
    <p:sldLayoutId id="2147488746" r:id="rId3"/>
    <p:sldLayoutId id="2147488747" r:id="rId4"/>
    <p:sldLayoutId id="2147488748" r:id="rId5"/>
    <p:sldLayoutId id="2147488749" r:id="rId6"/>
    <p:sldLayoutId id="2147488750" r:id="rId7"/>
    <p:sldLayoutId id="2147488736" r:id="rId8"/>
    <p:sldLayoutId id="2147488751" r:id="rId9"/>
    <p:sldLayoutId id="2147488737" r:id="rId10"/>
    <p:sldLayoutId id="2147488752" r:id="rId11"/>
    <p:sldLayoutId id="2147488738" r:id="rId12"/>
    <p:sldLayoutId id="2147488753" r:id="rId13"/>
    <p:sldLayoutId id="2147488754" r:id="rId14"/>
    <p:sldLayoutId id="2147488739" r:id="rId15"/>
    <p:sldLayoutId id="2147488755" r:id="rId16"/>
    <p:sldLayoutId id="2147488756" r:id="rId17"/>
    <p:sldLayoutId id="2147488757" r:id="rId18"/>
    <p:sldLayoutId id="2147488758" r:id="rId19"/>
    <p:sldLayoutId id="2147488759" r:id="rId20"/>
    <p:sldLayoutId id="2147488760" r:id="rId21"/>
    <p:sldLayoutId id="2147488761" r:id="rId22"/>
    <p:sldLayoutId id="2147488762" r:id="rId23"/>
    <p:sldLayoutId id="2147488740" r:id="rId24"/>
    <p:sldLayoutId id="2147488741" r:id="rId25"/>
    <p:sldLayoutId id="2147488763" r:id="rId26"/>
    <p:sldLayoutId id="2147488764" r:id="rId27"/>
    <p:sldLayoutId id="2147488742" r:id="rId28"/>
    <p:sldLayoutId id="2147488765" r:id="rId29"/>
    <p:sldLayoutId id="2147488743" r:id="rId30"/>
    <p:sldLayoutId id="2147488766" r:id="rId31"/>
    <p:sldLayoutId id="2147488767" r:id="rId32"/>
    <p:sldLayoutId id="2147488768" r:id="rId3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800">
          <a:solidFill>
            <a:schemeClr val="tx1"/>
          </a:solidFill>
          <a:latin typeface="+mj-lt"/>
          <a:ea typeface="+mj-ea"/>
          <a:cs typeface="+mj-cs"/>
          <a:sym typeface="Bebas Neu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800">
          <a:solidFill>
            <a:schemeClr val="tx1"/>
          </a:solidFill>
          <a:latin typeface="Bebas Neue" charset="0"/>
          <a:ea typeface="ヒラギノ角ゴ ProN W3" charset="0"/>
          <a:cs typeface="ヒラギノ角ゴ ProN W3" charset="0"/>
          <a:sym typeface="Bebas Neue" charset="0"/>
        </a:defRPr>
      </a:lvl9pPr>
    </p:titleStyle>
    <p:bodyStyle>
      <a:lvl1pPr marL="342900" indent="-342900" algn="l" rtl="0" eaLnBrk="0" fontAlgn="base" hangingPunct="0">
        <a:spcBef>
          <a:spcPts val="1100"/>
        </a:spcBef>
        <a:spcAft>
          <a:spcPct val="0"/>
        </a:spcAft>
        <a:defRPr kumimoji="1" sz="44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1pPr>
      <a:lvl2pPr marL="647700" indent="-190500" algn="l" rtl="0" eaLnBrk="0" fontAlgn="base" hangingPunct="0">
        <a:spcBef>
          <a:spcPts val="1000"/>
        </a:spcBef>
        <a:spcAft>
          <a:spcPct val="0"/>
        </a:spcAft>
        <a:defRPr kumimoji="1" sz="3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2pPr>
      <a:lvl3pPr marL="1295400" indent="-381000" algn="l" rtl="0" eaLnBrk="0" fontAlgn="base" hangingPunct="0">
        <a:spcBef>
          <a:spcPts val="800"/>
        </a:spcBef>
        <a:spcAft>
          <a:spcPct val="0"/>
        </a:spcAft>
        <a:defRPr kumimoji="1" sz="34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3pPr>
      <a:lvl4pPr marL="1955800" indent="-584200" algn="l" rtl="0" eaLnBrk="0" fontAlgn="base" hangingPunct="0">
        <a:spcBef>
          <a:spcPts val="700"/>
        </a:spcBef>
        <a:spcAft>
          <a:spcPct val="0"/>
        </a:spcAft>
        <a:defRPr kumimoji="1"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4pPr>
      <a:lvl5pPr marL="2603500" indent="-774700" algn="l" rtl="0" eaLnBrk="0" fontAlgn="base" hangingPunct="0">
        <a:spcBef>
          <a:spcPts val="700"/>
        </a:spcBef>
        <a:spcAft>
          <a:spcPct val="0"/>
        </a:spcAft>
        <a:defRPr kumimoji="1"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5pPr>
      <a:lvl6pPr marL="3060700" algn="l" rtl="0" eaLnBrk="1" fontAlgn="base" hangingPunct="1">
        <a:spcBef>
          <a:spcPts val="700"/>
        </a:spcBef>
        <a:spcAft>
          <a:spcPct val="0"/>
        </a:spcAft>
        <a:defRPr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6pPr>
      <a:lvl7pPr marL="3517900" algn="l" rtl="0" eaLnBrk="1" fontAlgn="base" hangingPunct="1">
        <a:spcBef>
          <a:spcPts val="700"/>
        </a:spcBef>
        <a:spcAft>
          <a:spcPct val="0"/>
        </a:spcAft>
        <a:defRPr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7pPr>
      <a:lvl8pPr marL="3975100" algn="l" rtl="0" eaLnBrk="1" fontAlgn="base" hangingPunct="1">
        <a:spcBef>
          <a:spcPts val="700"/>
        </a:spcBef>
        <a:spcAft>
          <a:spcPct val="0"/>
        </a:spcAft>
        <a:defRPr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8pPr>
      <a:lvl9pPr marL="4432300" algn="l" rtl="0" eaLnBrk="1" fontAlgn="base" hangingPunct="1">
        <a:spcBef>
          <a:spcPts val="700"/>
        </a:spcBef>
        <a:spcAft>
          <a:spcPct val="0"/>
        </a:spcAft>
        <a:defRPr sz="2800">
          <a:solidFill>
            <a:srgbClr val="FFFFFF"/>
          </a:solidFill>
          <a:latin typeface="+mn-lt"/>
          <a:ea typeface="+mn-ea"/>
          <a:cs typeface="+mn-cs"/>
          <a:sym typeface="Lobster Two Italic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ietokrzyskiegranty.pl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hyperlink" Target="mailto:centrum@artwinski.org.p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4" Type="http://schemas.openxmlformats.org/officeDocument/2006/relationships/hyperlink" Target="http://www.swietokrzyskiegranty.pl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ymbol zastępczy tekstu 2"/>
          <p:cNvSpPr>
            <a:spLocks noGrp="1"/>
          </p:cNvSpPr>
          <p:nvPr>
            <p:ph type="body" sz="quarter" idx="13"/>
          </p:nvPr>
        </p:nvSpPr>
        <p:spPr bwMode="auto">
          <a:xfrm>
            <a:off x="0" y="3035300"/>
            <a:ext cx="130175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pl-PL" sz="4000" dirty="0"/>
              <a:t>PROGRAM FUNDUSZ INICJATYW OBYWATELSKICH</a:t>
            </a:r>
            <a:br>
              <a:rPr lang="pl-PL" sz="4000" dirty="0"/>
            </a:br>
            <a:r>
              <a:rPr lang="pl-PL" sz="4000" dirty="0"/>
              <a:t>„</a:t>
            </a:r>
            <a:r>
              <a:rPr lang="pl-PL" sz="4000" b="1" dirty="0"/>
              <a:t>Świętokrzyski Fundusz Lokalny</a:t>
            </a:r>
            <a:r>
              <a:rPr lang="pl-PL" sz="4000" dirty="0"/>
              <a:t>”</a:t>
            </a:r>
            <a:br>
              <a:rPr lang="pl-PL" sz="4000" dirty="0"/>
            </a:br>
            <a:r>
              <a:rPr lang="pl-PL" sz="4000" dirty="0"/>
              <a:t>2020 </a:t>
            </a:r>
            <a:r>
              <a:rPr lang="pl-PL" sz="4000" dirty="0" err="1"/>
              <a:t>r</a:t>
            </a:r>
            <a:endParaRPr lang="pl-PL" sz="4000" dirty="0"/>
          </a:p>
          <a:p>
            <a:pPr marL="0" indent="0" eaLnBrk="1" hangingPunct="1"/>
            <a:endParaRPr kumimoji="0" lang="pl-PL" altLang="pl-PL" sz="4000" dirty="0"/>
          </a:p>
        </p:txBody>
      </p:sp>
      <p:pic>
        <p:nvPicPr>
          <p:cNvPr id="1027" name="Picture 3" descr="C:\Users\User\Desktop\gotowe FIO\Logo-podstawowe.-Kolor.-P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9590" y="7156115"/>
            <a:ext cx="4078083" cy="2363806"/>
          </a:xfrm>
          <a:prstGeom prst="rect">
            <a:avLst/>
          </a:prstGeom>
          <a:noFill/>
        </p:spPr>
      </p:pic>
      <p:pic>
        <p:nvPicPr>
          <p:cNvPr id="1028" name="Picture 4" descr="C:\Users\User\Desktop\gotowe FIO\logo_FiS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484" y="590520"/>
            <a:ext cx="4000528" cy="1857388"/>
          </a:xfrm>
          <a:prstGeom prst="rect">
            <a:avLst/>
          </a:prstGeom>
          <a:noFill/>
        </p:spPr>
      </p:pic>
      <p:pic>
        <p:nvPicPr>
          <p:cNvPr id="1029" name="Picture 5" descr="C:\Users\User\Desktop\gotowe FIO\Program-Fundusz-Inicjatyw-Obywatelskich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712" y="7240153"/>
            <a:ext cx="5451788" cy="2272988"/>
          </a:xfrm>
          <a:prstGeom prst="rect">
            <a:avLst/>
          </a:prstGeom>
          <a:noFill/>
        </p:spPr>
      </p:pic>
      <p:pic>
        <p:nvPicPr>
          <p:cNvPr id="1030" name="Picture 6" descr="C:\Users\User\Desktop\gotowe FIO\sfl_logo_v03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9590" y="876272"/>
            <a:ext cx="3929090" cy="192882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29847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6600" dirty="0">
                <a:latin typeface="Calibri" pitchFamily="34" charset="0"/>
              </a:rPr>
              <a:t>Koszty </a:t>
            </a:r>
            <a:r>
              <a:rPr lang="pl-PL" altLang="pl-PL" sz="6600" dirty="0" err="1">
                <a:latin typeface="Calibri" pitchFamily="34" charset="0"/>
              </a:rPr>
              <a:t>kwalifikowalne</a:t>
            </a:r>
            <a:endParaRPr lang="pl-PL" altLang="pl-PL" sz="6600" dirty="0">
              <a:latin typeface="Calibri" pitchFamily="34" charset="0"/>
            </a:endParaRPr>
          </a:p>
          <a:p>
            <a:br>
              <a:rPr lang="pl-PL" sz="6600" dirty="0"/>
            </a:br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algn="l" eaLnBrk="1" hangingPunct="1"/>
            <a:r>
              <a:rPr lang="pl-PL" sz="3200" b="1" dirty="0">
                <a:solidFill>
                  <a:srgbClr val="FF6600"/>
                </a:solidFill>
              </a:rPr>
              <a:t> </a:t>
            </a:r>
            <a:r>
              <a:rPr lang="pl-PL" altLang="pl-PL" sz="4400" b="1" dirty="0">
                <a:latin typeface="Calibri" pitchFamily="34" charset="0"/>
              </a:rPr>
              <a:t>&gt;</a:t>
            </a:r>
            <a:r>
              <a:rPr lang="pl-PL" altLang="pl-PL" sz="4400" dirty="0">
                <a:latin typeface="Calibri" pitchFamily="34" charset="0"/>
              </a:rPr>
              <a:t> niezbędne dla realizacji projektu</a:t>
            </a:r>
          </a:p>
          <a:p>
            <a:pPr algn="l" eaLnBrk="1" hangingPunct="1"/>
            <a:r>
              <a:rPr lang="pl-PL" altLang="pl-PL" sz="4400" b="1" dirty="0">
                <a:solidFill>
                  <a:schemeClr val="tx1"/>
                </a:solidFill>
                <a:latin typeface="Calibri" pitchFamily="34" charset="0"/>
              </a:rPr>
              <a:t>&gt; </a:t>
            </a:r>
            <a:r>
              <a:rPr lang="pl-PL" altLang="pl-PL" sz="4400" dirty="0">
                <a:solidFill>
                  <a:schemeClr val="tx1"/>
                </a:solidFill>
                <a:latin typeface="Calibri" pitchFamily="34" charset="0"/>
              </a:rPr>
              <a:t>racjonalne i efektywne</a:t>
            </a:r>
          </a:p>
          <a:p>
            <a:pPr algn="l" eaLnBrk="1" hangingPunct="1"/>
            <a:r>
              <a:rPr lang="pl-PL" altLang="pl-PL" sz="4400" b="1" dirty="0">
                <a:latin typeface="Calibri" pitchFamily="34" charset="0"/>
              </a:rPr>
              <a:t>&gt; </a:t>
            </a:r>
            <a:r>
              <a:rPr lang="pl-PL" altLang="pl-PL" sz="4400" dirty="0">
                <a:latin typeface="Calibri" pitchFamily="34" charset="0"/>
              </a:rPr>
              <a:t>zostały faktycznie poniesione w okresie realizacji projektu</a:t>
            </a:r>
          </a:p>
          <a:p>
            <a:pPr algn="l" eaLnBrk="1" hangingPunct="1"/>
            <a:r>
              <a:rPr lang="pl-PL" altLang="pl-PL" sz="4400" b="1" dirty="0">
                <a:latin typeface="Calibri" pitchFamily="34" charset="0"/>
              </a:rPr>
              <a:t>&gt; </a:t>
            </a:r>
            <a:r>
              <a:rPr lang="pl-PL" altLang="pl-PL" sz="4400" dirty="0">
                <a:latin typeface="Calibri" pitchFamily="34" charset="0"/>
              </a:rPr>
              <a:t>udokumentowane</a:t>
            </a:r>
          </a:p>
          <a:p>
            <a:pPr algn="l" eaLnBrk="1" hangingPunct="1"/>
            <a:r>
              <a:rPr lang="pl-PL" altLang="pl-PL" sz="4400" b="1" dirty="0">
                <a:latin typeface="Calibri" pitchFamily="34" charset="0"/>
              </a:rPr>
              <a:t>&gt; </a:t>
            </a:r>
            <a:r>
              <a:rPr lang="pl-PL" altLang="pl-PL" sz="4400" dirty="0">
                <a:latin typeface="Calibri" pitchFamily="34" charset="0"/>
              </a:rPr>
              <a:t>zostały przewidziane w budżecie projektu</a:t>
            </a:r>
          </a:p>
          <a:p>
            <a:pPr algn="l" eaLnBrk="1" hangingPunct="1"/>
            <a:r>
              <a:rPr lang="pl-PL" altLang="pl-PL" sz="4400" b="1" dirty="0">
                <a:latin typeface="Calibri" pitchFamily="34" charset="0"/>
              </a:rPr>
              <a:t>&gt; </a:t>
            </a:r>
            <a:r>
              <a:rPr lang="pl-PL" altLang="pl-PL" sz="4400" dirty="0">
                <a:latin typeface="Calibri" pitchFamily="34" charset="0"/>
              </a:rPr>
              <a:t>zgodne z odrębnymi przepisami prawa powszechnie 	obowiązującego</a:t>
            </a:r>
          </a:p>
          <a:p>
            <a:pPr algn="l"/>
            <a:endParaRPr lang="pl-PL" sz="4400" b="1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29847"/>
            <a:ext cx="13004800" cy="1636440"/>
          </a:xfrm>
          <a:solidFill>
            <a:srgbClr val="0070C0"/>
          </a:solidFill>
        </p:spPr>
        <p:txBody>
          <a:bodyPr/>
          <a:lstStyle/>
          <a:p>
            <a:pPr marL="0" indent="0"/>
            <a:r>
              <a:rPr lang="pl-PL" altLang="pl-PL" sz="6600" dirty="0">
                <a:latin typeface="Calibri" pitchFamily="34" charset="0"/>
              </a:rPr>
              <a:t>Koszty </a:t>
            </a:r>
            <a:r>
              <a:rPr lang="pl-PL" altLang="pl-PL" sz="6600" dirty="0" err="1">
                <a:solidFill>
                  <a:srgbClr val="FF6600"/>
                </a:solidFill>
                <a:latin typeface="Calibri" pitchFamily="34" charset="0"/>
              </a:rPr>
              <a:t>nie</a:t>
            </a:r>
            <a:r>
              <a:rPr lang="pl-PL" altLang="pl-PL" sz="6600" dirty="0" err="1">
                <a:latin typeface="Calibri" pitchFamily="34" charset="0"/>
              </a:rPr>
              <a:t>kwalifikowalne</a:t>
            </a:r>
            <a:endParaRPr lang="pl-PL" altLang="pl-PL" sz="6600" dirty="0">
              <a:latin typeface="Calibri" pitchFamily="34" charset="0"/>
            </a:endParaRPr>
          </a:p>
          <a:p>
            <a:br>
              <a:rPr lang="pl-PL" sz="6600" dirty="0"/>
            </a:br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algn="l" eaLnBrk="1" hangingPunct="1"/>
            <a:r>
              <a:rPr lang="pl-PL" sz="3600" b="1" dirty="0">
                <a:solidFill>
                  <a:srgbClr val="FF6600"/>
                </a:solidFill>
              </a:rPr>
              <a:t> </a:t>
            </a:r>
            <a:r>
              <a:rPr lang="pl-PL" altLang="pl-PL" sz="3600" dirty="0"/>
              <a:t>Najważniejsze:</a:t>
            </a:r>
          </a:p>
          <a:p>
            <a:pPr algn="l" eaLnBrk="1" hangingPunct="1"/>
            <a:endParaRPr lang="pl-PL" altLang="pl-PL" sz="3600" dirty="0"/>
          </a:p>
          <a:p>
            <a:pPr algn="l" eaLnBrk="1" hangingPunct="1">
              <a:buFont typeface="Arial" pitchFamily="34" charset="0"/>
              <a:buChar char="•"/>
            </a:pPr>
            <a:r>
              <a:rPr lang="pl-PL" altLang="pl-PL" sz="3600" dirty="0"/>
              <a:t> podatek od towarów i usług (VAT), jeśli może zostać odliczony przez Wnioskodawcę w oparciu o ustawę z dnia 11 marca 2004 r. o podatku od towarów i usług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pl-PL" altLang="pl-PL" sz="3600" dirty="0"/>
              <a:t> zakup środków trwałych 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pl-PL" altLang="pl-PL" sz="3600" dirty="0"/>
              <a:t>zakup napojów alkoholowych</a:t>
            </a:r>
          </a:p>
          <a:p>
            <a:pPr algn="l" eaLnBrk="1" hangingPunct="1">
              <a:buFont typeface="Arial" pitchFamily="34" charset="0"/>
              <a:buChar char="•"/>
            </a:pPr>
            <a:endParaRPr lang="pl-PL" altLang="pl-PL" sz="3600" b="1" dirty="0"/>
          </a:p>
          <a:p>
            <a:pPr algn="l" eaLnBrk="1" hangingPunct="1"/>
            <a:r>
              <a:rPr lang="pl-PL" altLang="pl-PL" sz="3600" b="1" dirty="0"/>
              <a:t>Pełny katalog w regulaminie projektu</a:t>
            </a:r>
          </a:p>
          <a:p>
            <a:pPr algn="l"/>
            <a:endParaRPr lang="pl-PL" sz="4400" b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29847"/>
            <a:ext cx="13004800" cy="1636440"/>
          </a:xfrm>
          <a:solidFill>
            <a:srgbClr val="0070C0"/>
          </a:solidFill>
        </p:spPr>
        <p:txBody>
          <a:bodyPr/>
          <a:lstStyle/>
          <a:p>
            <a:pPr marL="0" indent="0"/>
            <a:r>
              <a:rPr lang="pl-PL" altLang="pl-PL" sz="6600" b="1" dirty="0">
                <a:latin typeface="Calibri" pitchFamily="34" charset="0"/>
                <a:ea typeface="ヒラギノ明朝 ProN W3" charset="-128"/>
              </a:rPr>
              <a:t>Rozliczanie kosztów wynagrodzeń</a:t>
            </a:r>
          </a:p>
          <a:p>
            <a:pPr marL="0" indent="0"/>
            <a:endParaRPr lang="pl-PL" altLang="pl-PL" sz="6600" dirty="0">
              <a:latin typeface="Calibri" pitchFamily="34" charset="0"/>
            </a:endParaRPr>
          </a:p>
          <a:p>
            <a:br>
              <a:rPr lang="pl-PL" sz="6600" dirty="0"/>
            </a:br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7452922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algn="l" eaLnBrk="1" hangingPunct="1"/>
            <a:r>
              <a:rPr lang="pl-PL" sz="3600" b="1" dirty="0">
                <a:solidFill>
                  <a:srgbClr val="FF6600"/>
                </a:solidFill>
              </a:rPr>
              <a:t>    </a:t>
            </a:r>
            <a:r>
              <a:rPr lang="pl-PL" altLang="pl-PL" sz="3600" b="1" dirty="0"/>
              <a:t>Osoba fizyczna bez działalności gospodarczej – umowa zlecenie lub dzieło. </a:t>
            </a:r>
            <a:r>
              <a:rPr lang="pl-PL" altLang="pl-PL" sz="3600" b="1" dirty="0" err="1"/>
              <a:t>Kwalifikowalne</a:t>
            </a:r>
            <a:r>
              <a:rPr lang="pl-PL" altLang="pl-PL" sz="3600" b="1" dirty="0"/>
              <a:t> są wszystkie składki umowy cywilnoprawnej.</a:t>
            </a:r>
          </a:p>
          <a:p>
            <a:pPr algn="l" eaLnBrk="1" hangingPunct="1"/>
            <a:r>
              <a:rPr lang="pl-PL" altLang="pl-PL" sz="3200" b="1" dirty="0"/>
              <a:t>Umowa o dzieło</a:t>
            </a:r>
            <a:r>
              <a:rPr lang="pl-PL" altLang="pl-PL" sz="3200" dirty="0"/>
              <a:t>  </a:t>
            </a:r>
          </a:p>
          <a:p>
            <a:pPr algn="l" eaLnBrk="1" hangingPunct="1"/>
            <a:r>
              <a:rPr lang="pl-PL" altLang="pl-PL" sz="3200" dirty="0"/>
              <a:t>	to umowa rezultatu odebrana na podstawie protokołu odbioru dzieła. </a:t>
            </a:r>
          </a:p>
          <a:p>
            <a:pPr algn="l" eaLnBrk="1" hangingPunct="1"/>
            <a:r>
              <a:rPr lang="pl-PL" altLang="pl-PL" sz="3200" b="1" dirty="0"/>
              <a:t>Umowa zlecenia </a:t>
            </a:r>
            <a:br>
              <a:rPr lang="pl-PL" altLang="pl-PL" sz="3200" b="1" dirty="0"/>
            </a:br>
            <a:r>
              <a:rPr lang="pl-PL" altLang="pl-PL" sz="3200" dirty="0"/>
              <a:t>wskazuje zaś na czynność wykonywaną na zlecenie zleceniodawcy w celu osiągnięcia przez niego efektów zaplanowanych działań</a:t>
            </a:r>
          </a:p>
          <a:p>
            <a:pPr algn="l" eaLnBrk="1" hangingPunct="1"/>
            <a:endParaRPr lang="pl-PL" altLang="pl-PL" sz="2800" dirty="0"/>
          </a:p>
          <a:p>
            <a:pPr algn="l" eaLnBrk="1" hangingPunct="1"/>
            <a:r>
              <a:rPr lang="pl-PL" altLang="pl-PL" sz="2800" dirty="0"/>
              <a:t>UWAGA: Częstym błędem jest podpisywanie umów o dzieło z osobami prowadzącymi zajęcia, świadczącymi usługi księgowe, prawne czy informatyczne (czyli dokonującymi czynności). Odpowiedzialność za sporządzenie niewłaściwej umowy spoczywa na stronie zamawiającej dzieło/czynność</a:t>
            </a:r>
          </a:p>
          <a:p>
            <a:pPr eaLnBrk="1" hangingPunct="1"/>
            <a:endParaRPr lang="pl-PL" altLang="pl-PL" sz="3600" dirty="0"/>
          </a:p>
          <a:p>
            <a:pPr eaLnBrk="1" hangingPunct="1"/>
            <a:endParaRPr lang="pl-PL" altLang="pl-PL" sz="3600" dirty="0"/>
          </a:p>
          <a:p>
            <a:pPr algn="l" eaLnBrk="1" hangingPunct="1"/>
            <a:endParaRPr lang="pl-PL" sz="4400" b="1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29847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6600" b="1" dirty="0">
                <a:latin typeface="Calibri" pitchFamily="34" charset="0"/>
                <a:ea typeface="ヒラギノ明朝 ProN W3" charset="-128"/>
              </a:rPr>
              <a:t>Rozliczanie kosztów wynagrodzeń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eaLnBrk="1" hangingPunct="1"/>
            <a:r>
              <a:rPr lang="pl-PL" sz="3600" b="1" dirty="0">
                <a:solidFill>
                  <a:srgbClr val="FF6600"/>
                </a:solidFill>
              </a:rPr>
              <a:t> </a:t>
            </a:r>
            <a:r>
              <a:rPr lang="pl-PL" altLang="pl-PL" sz="3600" dirty="0">
                <a:latin typeface="Calibri" pitchFamily="34" charset="0"/>
              </a:rPr>
              <a:t>W przypadku zawierania umów z podwykonawcami w treści umowy należy umieścić następujące zdanie:</a:t>
            </a:r>
          </a:p>
          <a:p>
            <a:pPr eaLnBrk="1" hangingPunct="1"/>
            <a:endParaRPr lang="pl-PL" altLang="pl-PL" sz="3600" dirty="0">
              <a:latin typeface="Calibri" pitchFamily="34" charset="0"/>
            </a:endParaRPr>
          </a:p>
          <a:p>
            <a:pPr eaLnBrk="1" hangingPunct="1"/>
            <a:r>
              <a:rPr lang="pl-PL" altLang="pl-PL" sz="3600" b="1" i="1" dirty="0">
                <a:latin typeface="Calibri" pitchFamily="34" charset="0"/>
              </a:rPr>
              <a:t>Program „Świętokrzyski Fundusz Lokalny” dofinansowany w ramach Funduszu Inicjatyw Obywatelskich. </a:t>
            </a:r>
            <a:endParaRPr lang="pl-PL" altLang="pl-PL" sz="3600" b="1" dirty="0">
              <a:latin typeface="Calibri" pitchFamily="34" charset="0"/>
            </a:endParaRPr>
          </a:p>
          <a:p>
            <a:pPr algn="l"/>
            <a:endParaRPr lang="pl-PL" sz="4400" b="1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mbria" pitchFamily="18" charset="0"/>
              </a:rPr>
              <a:t>Dokumentowanie pracy wolontariuszy</a:t>
            </a:r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		do 30 dni  				powyżej 30 dni</a:t>
            </a:r>
            <a:r>
              <a:rPr lang="pl-PL" sz="3600" b="1" dirty="0">
                <a:solidFill>
                  <a:srgbClr val="FF6600"/>
                </a:solidFill>
              </a:rPr>
              <a:t> </a:t>
            </a:r>
            <a:endParaRPr lang="pl-PL" sz="4400" b="1" dirty="0"/>
          </a:p>
          <a:p>
            <a:pPr marL="0" indent="0">
              <a:spcBef>
                <a:spcPct val="0"/>
              </a:spcBef>
              <a:defRPr/>
            </a:pPr>
            <a:endParaRPr lang="pl-PL" altLang="pl-PL" sz="3600" dirty="0">
              <a:solidFill>
                <a:srgbClr val="00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pl-PL" altLang="pl-PL" sz="3600" dirty="0">
              <a:solidFill>
                <a:srgbClr val="00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pl-PL" altLang="pl-PL" sz="3600" dirty="0">
              <a:solidFill>
                <a:srgbClr val="00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pl-PL" altLang="pl-PL" sz="3600" dirty="0">
              <a:solidFill>
                <a:srgbClr val="00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  <a:p>
            <a:pPr marL="0" indent="0">
              <a:spcBef>
                <a:spcPct val="0"/>
              </a:spcBef>
              <a:defRPr/>
            </a:pPr>
            <a:endParaRPr lang="pl-PL" altLang="pl-PL" sz="3600" dirty="0">
              <a:solidFill>
                <a:srgbClr val="00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  <a:p>
            <a:pPr marL="0" indent="0">
              <a:spcBef>
                <a:spcPct val="0"/>
              </a:spcBef>
              <a:defRPr/>
            </a:pPr>
            <a:r>
              <a:rPr lang="pl-PL" altLang="pl-PL" sz="3600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UWAGA:</a:t>
            </a:r>
          </a:p>
          <a:p>
            <a:pPr marL="0" indent="0">
              <a:spcBef>
                <a:spcPct val="0"/>
              </a:spcBef>
              <a:defRPr/>
            </a:pPr>
            <a:r>
              <a:rPr lang="pl-PL" altLang="pl-PL" sz="3600" dirty="0">
                <a:solidFill>
                  <a:srgbClr val="FF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Grupy nieformalne samodzielne (GN) dokumentują pracę wolontariuszy wyłącznie oświadczeniami!</a:t>
            </a:r>
          </a:p>
        </p:txBody>
      </p:sp>
      <p:sp>
        <p:nvSpPr>
          <p:cNvPr id="4" name="Prostokąt 9"/>
          <p:cNvSpPr>
            <a:spLocks noChangeArrowheads="1"/>
          </p:cNvSpPr>
          <p:nvPr/>
        </p:nvSpPr>
        <p:spPr bwMode="auto">
          <a:xfrm>
            <a:off x="1001674" y="3948106"/>
            <a:ext cx="4038600" cy="1371600"/>
          </a:xfrm>
          <a:prstGeom prst="rect">
            <a:avLst/>
          </a:prstGeom>
          <a:solidFill>
            <a:srgbClr val="BBE0E3">
              <a:alpha val="41960"/>
            </a:srgb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kumimoji="0" lang="pl-PL" altLang="pl-PL" sz="2400" dirty="0">
                <a:solidFill>
                  <a:schemeClr val="tx1"/>
                </a:solidFill>
              </a:rPr>
              <a:t>Oświadczenie o pracy społecznej</a:t>
            </a:r>
          </a:p>
        </p:txBody>
      </p:sp>
      <p:sp>
        <p:nvSpPr>
          <p:cNvPr id="5" name="Prostokąt 9"/>
          <p:cNvSpPr>
            <a:spLocks noChangeArrowheads="1"/>
          </p:cNvSpPr>
          <p:nvPr/>
        </p:nvSpPr>
        <p:spPr bwMode="auto">
          <a:xfrm>
            <a:off x="6788152" y="3948106"/>
            <a:ext cx="4038600" cy="1371600"/>
          </a:xfrm>
          <a:prstGeom prst="rect">
            <a:avLst/>
          </a:prstGeom>
          <a:solidFill>
            <a:srgbClr val="BBE0E3">
              <a:alpha val="41960"/>
            </a:srgb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kumimoji="0" lang="pl-PL" altLang="pl-PL" sz="2400" dirty="0"/>
              <a:t>Porozumienie (Umowa)+ karta czasu pracy</a:t>
            </a:r>
          </a:p>
          <a:p>
            <a:pPr algn="ctr" eaLnBrk="1" hangingPunct="1"/>
            <a:endParaRPr kumimoji="0" lang="pl-PL" altLang="pl-PL" sz="24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mbria" pitchFamily="18" charset="0"/>
              </a:rPr>
              <a:t>Dokumentowanie pracy wolontariuszy</a:t>
            </a:r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		</a:t>
            </a:r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430302" y="2447908"/>
            <a:ext cx="99298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3200" dirty="0">
                <a:solidFill>
                  <a:srgbClr val="FF6600"/>
                </a:solidFill>
                <a:latin typeface="Calibri" pitchFamily="34" charset="0"/>
              </a:rPr>
              <a:t>OŚWIADCZENIE</a:t>
            </a:r>
          </a:p>
          <a:p>
            <a:endParaRPr lang="pl-PL" altLang="pl-PL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l-PL" altLang="pl-PL" sz="3200" dirty="0">
                <a:latin typeface="Calibri" pitchFamily="34" charset="0"/>
              </a:rPr>
              <a:t>Jeśli wolontariusz współpracuje z organizacją krócej niż 30 dni, należy pamiętać o dwóch kwestiach: </a:t>
            </a:r>
          </a:p>
          <a:p>
            <a:pPr>
              <a:buFontTx/>
              <a:buChar char="•"/>
            </a:pPr>
            <a:r>
              <a:rPr lang="pl-PL" altLang="pl-PL" sz="3200" dirty="0">
                <a:latin typeface="Calibri" pitchFamily="34" charset="0"/>
              </a:rPr>
              <a:t>konieczne jest zawarcie ustnego porozumienia o współpracy, chyba że wolontariusz poprosi, by zostało ono sporządzone na piśmie, </a:t>
            </a:r>
          </a:p>
          <a:p>
            <a:pPr>
              <a:buFontTx/>
              <a:buChar char="•"/>
            </a:pPr>
            <a:r>
              <a:rPr lang="pl-PL" altLang="pl-PL" sz="3200" dirty="0">
                <a:latin typeface="Calibri" pitchFamily="34" charset="0"/>
              </a:rPr>
              <a:t>oraz pokrycie przez organizację ubezpieczenia od następstw nieszczęśliwych wypadków. Organizacja w takiej sytuacji zobowiązana jest wykupić dla wolontariusza ubezpieczenie NNW w dowolnej firmie ubezpieczeniowej.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mbria" pitchFamily="18" charset="0"/>
              </a:rPr>
              <a:t>Dokumentowanie pracy wolontariuszy</a:t>
            </a:r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		</a:t>
            </a:r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solidFill>
                  <a:srgbClr val="FF6600"/>
                </a:solidFill>
                <a:latin typeface="Calibri" pitchFamily="34" charset="0"/>
              </a:rPr>
              <a:t>POROZUMIENIE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l-PL" altLang="pl-PL" sz="2800" dirty="0">
                <a:latin typeface="Calibri" pitchFamily="34" charset="0"/>
              </a:rPr>
              <a:t>Z każdym wolontariuszem pracującym przy Państwa </a:t>
            </a:r>
            <a:br>
              <a:rPr lang="pl-PL" altLang="pl-PL" sz="2800" dirty="0">
                <a:latin typeface="Calibri" pitchFamily="34" charset="0"/>
              </a:rPr>
            </a:br>
            <a:r>
              <a:rPr lang="pl-PL" altLang="pl-PL" sz="2800" dirty="0">
                <a:latin typeface="Calibri" pitchFamily="34" charset="0"/>
              </a:rPr>
              <a:t>projekcie dłużej niż 30 dni powinna zostać podpisana umowa.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l-PL" altLang="pl-PL" sz="2800" dirty="0">
                <a:latin typeface="Calibri" pitchFamily="34" charset="0"/>
              </a:rPr>
              <a:t>Jej wzór znajdziecie Państwo na stronie internetowej Programu.</a:t>
            </a:r>
          </a:p>
          <a:p>
            <a:pPr>
              <a:buFont typeface="Arial" pitchFamily="34" charset="0"/>
              <a:buChar char="•"/>
              <a:defRPr/>
            </a:pPr>
            <a:endParaRPr lang="pl-PL" altLang="pl-PL" sz="28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pl-PL" altLang="pl-PL" sz="2800" dirty="0">
                <a:latin typeface="Calibri" pitchFamily="34" charset="0"/>
              </a:rPr>
              <a:t>Jeśli wolontariusz ma mniej niż 18 lat, konieczna jest zgoda rodziców lub opiekunów prawnych na wykonywanie przez niego świadczeń o charakterze </a:t>
            </a:r>
            <a:r>
              <a:rPr lang="pl-PL" altLang="pl-PL" sz="2800" dirty="0" err="1">
                <a:latin typeface="Calibri" pitchFamily="34" charset="0"/>
              </a:rPr>
              <a:t>wolontariackim</a:t>
            </a:r>
            <a:r>
              <a:rPr lang="pl-PL" altLang="pl-PL" sz="2800" dirty="0">
                <a:latin typeface="Calibri" pitchFamily="34" charset="0"/>
              </a:rPr>
              <a:t>. Zgoda wyrażana jest w porozumieniu zawartym z organizacją przyjmującą wolontariusza.</a:t>
            </a:r>
          </a:p>
          <a:p>
            <a:pPr>
              <a:defRPr/>
            </a:pPr>
            <a:endParaRPr lang="pl-PL" altLang="pl-PL" sz="2800" dirty="0">
              <a:latin typeface="Calibri" pitchFamily="34" charset="0"/>
            </a:endParaRPr>
          </a:p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UWAGA! Jedynie na podstawie wypełnionej karty ewidencji czasu pracy wolontariusza (lub oświadczenia) i oszacowanej stawki za godzinę pracy wolontariusza (w zależności od wykonywanych czynności) można obliczyć wkład w formie pracy wolontariusza.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libri" pitchFamily="34" charset="0"/>
                <a:ea typeface="ヒラギノ明朝 ProN W3" charset="-128"/>
              </a:rPr>
              <a:t>Prowadzenie dokumentacji</a:t>
            </a: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r>
              <a:rPr lang="pl-PL" altLang="pl-PL" sz="3600" dirty="0">
                <a:latin typeface="Calibri" pitchFamily="34" charset="0"/>
              </a:rPr>
              <a:t>W przypadku dokumentów księgowych innych niż faktura VAT, Wnioskodawca ma obowiązek skonsultować prawidłowość danego dokumentu z Operatorem.</a:t>
            </a:r>
          </a:p>
          <a:p>
            <a:pPr algn="l" eaLnBrk="1" hangingPunct="1"/>
            <a:endParaRPr lang="pl-PL" altLang="pl-PL" sz="3600" dirty="0">
              <a:latin typeface="Calibri" pitchFamily="34" charset="0"/>
            </a:endParaRPr>
          </a:p>
          <a:p>
            <a:pPr algn="l" eaLnBrk="1" hangingPunct="1"/>
            <a:r>
              <a:rPr lang="pl-PL" altLang="pl-PL" sz="3600" dirty="0">
                <a:latin typeface="Calibri" pitchFamily="34" charset="0"/>
              </a:rPr>
              <a:t>Należy mieć na uwadze że </a:t>
            </a:r>
            <a:r>
              <a:rPr lang="pl-PL" altLang="pl-PL" sz="3600" dirty="0">
                <a:solidFill>
                  <a:srgbClr val="FF0000"/>
                </a:solidFill>
                <a:latin typeface="Calibri" pitchFamily="34" charset="0"/>
              </a:rPr>
              <a:t>paragon NIE JEST dokumentem księgowym</a:t>
            </a:r>
            <a:r>
              <a:rPr lang="pl-PL" altLang="pl-PL" sz="3600" dirty="0">
                <a:latin typeface="Calibri" pitchFamily="34" charset="0"/>
              </a:rPr>
              <a:t> i nie stanowi podstawy do rozliczenia.</a:t>
            </a:r>
          </a:p>
          <a:p>
            <a:pPr algn="l" eaLnBrk="1" hangingPunct="1"/>
            <a:endParaRPr lang="pl-PL" altLang="pl-PL" sz="3600" dirty="0">
              <a:latin typeface="Calibri" pitchFamily="34" charset="0"/>
            </a:endParaRPr>
          </a:p>
          <a:p>
            <a:pPr algn="l" eaLnBrk="1" hangingPunct="1"/>
            <a:endParaRPr lang="pl-PL" altLang="pl-PL" sz="3600" dirty="0">
              <a:latin typeface="Calibri" pitchFamily="34" charset="0"/>
            </a:endParaRPr>
          </a:p>
          <a:p>
            <a:pPr eaLnBrk="1" hangingPunct="1"/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libri" pitchFamily="34" charset="0"/>
                <a:ea typeface="ヒラギノ明朝 ProN W3" charset="-128"/>
              </a:rPr>
              <a:t>Prowadzenie dokumentacji</a:t>
            </a: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4"/>
            <a:ext cx="107157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ctr" hangingPunct="1"/>
            <a:r>
              <a:rPr lang="pl-PL" altLang="pl-PL" sz="3600" dirty="0">
                <a:latin typeface="Calibri" pitchFamily="34" charset="0"/>
              </a:rPr>
              <a:t>W ramach dokumentowania prowadzonych działań należy również:</a:t>
            </a:r>
          </a:p>
          <a:p>
            <a:pPr algn="ctr" eaLnBrk="1" fontAlgn="ctr" hangingPunct="1"/>
            <a:endParaRPr lang="pl-PL" altLang="pl-PL" sz="3600" dirty="0">
              <a:latin typeface="Calibri" pitchFamily="34" charset="0"/>
            </a:endParaRPr>
          </a:p>
          <a:p>
            <a:pPr eaLnBrk="1" fontAlgn="ctr" hangingPunct="1">
              <a:buFont typeface="Arial" pitchFamily="34" charset="0"/>
              <a:buChar char="•"/>
            </a:pPr>
            <a:r>
              <a:rPr lang="pl-PL" altLang="pl-PL" sz="3600" dirty="0">
                <a:latin typeface="Calibri" pitchFamily="34" charset="0"/>
              </a:rPr>
              <a:t>prowadzić </a:t>
            </a:r>
            <a:r>
              <a:rPr lang="pl-PL" altLang="pl-PL" sz="3600" b="1" dirty="0">
                <a:latin typeface="Calibri" pitchFamily="34" charset="0"/>
              </a:rPr>
              <a:t>listy obecności </a:t>
            </a:r>
            <a:r>
              <a:rPr lang="pl-PL" altLang="pl-PL" sz="3600" dirty="0">
                <a:latin typeface="Calibri" pitchFamily="34" charset="0"/>
              </a:rPr>
              <a:t>na spotkaniach, szkoleniach lub konferencjach,</a:t>
            </a:r>
          </a:p>
          <a:p>
            <a:pPr eaLnBrk="1" fontAlgn="ctr" hangingPunct="1">
              <a:buFont typeface="Arial" pitchFamily="34" charset="0"/>
              <a:buChar char="•"/>
            </a:pPr>
            <a:r>
              <a:rPr lang="pl-PL" altLang="pl-PL" sz="3600" dirty="0">
                <a:latin typeface="Calibri" pitchFamily="34" charset="0"/>
              </a:rPr>
              <a:t>sporządzać </a:t>
            </a:r>
            <a:r>
              <a:rPr lang="pl-PL" altLang="pl-PL" sz="3600" b="1" dirty="0">
                <a:latin typeface="Calibri" pitchFamily="34" charset="0"/>
              </a:rPr>
              <a:t>dokumentacje filmową </a:t>
            </a:r>
            <a:r>
              <a:rPr lang="pl-PL" altLang="pl-PL" sz="3600" dirty="0">
                <a:latin typeface="Calibri" pitchFamily="34" charset="0"/>
              </a:rPr>
              <a:t>lub </a:t>
            </a:r>
            <a:r>
              <a:rPr lang="pl-PL" altLang="pl-PL" sz="3600" b="1" dirty="0">
                <a:latin typeface="Calibri" pitchFamily="34" charset="0"/>
              </a:rPr>
              <a:t>fotograficzną</a:t>
            </a:r>
            <a:r>
              <a:rPr lang="pl-PL" altLang="pl-PL" sz="3600" dirty="0">
                <a:latin typeface="Calibri" pitchFamily="34" charset="0"/>
              </a:rPr>
              <a:t>.</a:t>
            </a:r>
          </a:p>
          <a:p>
            <a:pPr eaLnBrk="1" fontAlgn="ctr" hangingPunct="1"/>
            <a:endParaRPr lang="pl-PL" altLang="pl-PL" sz="3600" dirty="0">
              <a:latin typeface="Calibri" pitchFamily="34" charset="0"/>
            </a:endParaRPr>
          </a:p>
          <a:p>
            <a:r>
              <a:rPr lang="pl-PL" altLang="pl-PL" sz="3600" dirty="0">
                <a:latin typeface="Calibri" pitchFamily="34" charset="0"/>
              </a:rPr>
              <a:t>Wnioskodawca zobowiązany jest do przechowywania oryginalnej dokumentacji związanej z realizacją projektu </a:t>
            </a:r>
            <a:br>
              <a:rPr lang="pl-PL" altLang="pl-PL" sz="3600" dirty="0">
                <a:latin typeface="Calibri" pitchFamily="34" charset="0"/>
              </a:rPr>
            </a:br>
            <a:r>
              <a:rPr lang="pl-PL" altLang="pl-PL" sz="3600" dirty="0">
                <a:latin typeface="Calibri" pitchFamily="34" charset="0"/>
              </a:rPr>
              <a:t>do </a:t>
            </a:r>
            <a:r>
              <a:rPr lang="pl-PL" altLang="pl-PL" sz="3600" b="1" dirty="0">
                <a:solidFill>
                  <a:srgbClr val="FF0000"/>
                </a:solidFill>
                <a:latin typeface="Calibri" pitchFamily="34" charset="0"/>
              </a:rPr>
              <a:t>31 grudnia 2025 roku </a:t>
            </a:r>
            <a:r>
              <a:rPr lang="pl-PL" altLang="pl-PL" sz="3600" dirty="0">
                <a:latin typeface="Calibri" pitchFamily="34" charset="0"/>
              </a:rPr>
              <a:t>(dotyczy dokumentów nie przekazanych do Operatora).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>
                <a:latin typeface="Calibri" pitchFamily="34" charset="0"/>
                <a:ea typeface="ヒラギノ明朝 ProN W3" charset="-128"/>
              </a:rPr>
              <a:t>Prowadzenie dokumentacji</a:t>
            </a: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4"/>
            <a:ext cx="107157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l-PL" altLang="pl-PL" sz="3600" dirty="0">
                <a:latin typeface="Calibri" pitchFamily="34" charset="0"/>
                <a:cs typeface="Calibri" pitchFamily="34" charset="0"/>
              </a:rPr>
              <a:t>Prosimy  także  o zapoznanie się z naszym </a:t>
            </a:r>
            <a:r>
              <a:rPr lang="pl-PL" altLang="pl-PL" sz="3600" dirty="0" err="1">
                <a:latin typeface="Calibri" pitchFamily="34" charset="0"/>
                <a:cs typeface="Calibri" pitchFamily="34" charset="0"/>
              </a:rPr>
              <a:t>poradnikem</a:t>
            </a:r>
            <a:r>
              <a:rPr lang="pl-PL" altLang="pl-PL" sz="3600" dirty="0">
                <a:latin typeface="Calibri" pitchFamily="34" charset="0"/>
                <a:cs typeface="Calibri" pitchFamily="34" charset="0"/>
              </a:rPr>
              <a:t> dotyczącym prowadzenia dokumentacji księgowej znajdującym się na stronie </a:t>
            </a:r>
            <a:r>
              <a:rPr lang="pl-PL" sz="3600" u="sng" dirty="0" err="1">
                <a:solidFill>
                  <a:schemeClr val="tx2"/>
                </a:solidFill>
                <a:latin typeface="Calibri" pitchFamily="34" charset="0"/>
                <a:cs typeface="Calibri" pitchFamily="34" charset="0"/>
                <a:hlinkClick r:id="rId3"/>
              </a:rPr>
              <a:t>www.swietokrzyskiegranty.pl</a:t>
            </a:r>
            <a:r>
              <a:rPr lang="pl-PL" sz="3600" u="sng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pl-PL" sz="36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w zakładce dokumenty w którym szczegółowo  opisane jest wydatkowanie środków. </a:t>
            </a:r>
          </a:p>
          <a:p>
            <a:pPr fontAlgn="ctr"/>
            <a:endParaRPr lang="pl-PL" sz="36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fontAlgn="ctr"/>
            <a:r>
              <a:rPr lang="pl-PL" sz="36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Zachęcamy także do korzystania z pozostałych wzorów dokumentów znajdujących się na stronie.</a:t>
            </a:r>
          </a:p>
          <a:p>
            <a:pPr eaLnBrk="1" fontAlgn="ctr" hangingPunct="1"/>
            <a:endParaRPr lang="pl-PL" altLang="pl-PL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1000"/>
            <a:lum/>
          </a:blip>
          <a:srcRect/>
          <a:stretch>
            <a:fillRect l="-35000" t="8000" r="-35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0" y="412304"/>
            <a:ext cx="13004800" cy="2362200"/>
          </a:xfrm>
        </p:spPr>
        <p:txBody>
          <a:bodyPr/>
          <a:lstStyle/>
          <a:p>
            <a:r>
              <a:rPr lang="pl-PL" dirty="0"/>
              <a:t>CZĘŚĆ II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pPr marL="0" indent="0"/>
            <a:r>
              <a:rPr lang="pl-PL" altLang="pl-PL" sz="5400" dirty="0">
                <a:latin typeface="Calibri" pitchFamily="34" charset="0"/>
              </a:rPr>
              <a:t>Informacja i promocja</a:t>
            </a:r>
          </a:p>
          <a:p>
            <a:endParaRPr lang="pl-PL" altLang="pl-PL" sz="5400" b="1" dirty="0">
              <a:latin typeface="Calibri" pitchFamily="34" charset="0"/>
              <a:ea typeface="ヒラギノ明朝 ProN W3" charset="-128"/>
            </a:endParaRP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4"/>
            <a:ext cx="10715700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3200" b="1" dirty="0">
                <a:solidFill>
                  <a:schemeClr val="tx1"/>
                </a:solidFill>
                <a:latin typeface="Calibri" pitchFamily="34" charset="0"/>
              </a:rPr>
              <a:t>UWAGA! Do obowiązków Realizatorów projektów należy m.in.: informowanie, o współfinansowaniu projektu ze środków otrzymanych z Programu FIO - </a:t>
            </a:r>
            <a:r>
              <a:rPr lang="pl-PL" altLang="pl-PL" sz="3200" b="1" dirty="0">
                <a:solidFill>
                  <a:srgbClr val="FF6600"/>
                </a:solidFill>
                <a:latin typeface="Calibri" pitchFamily="34" charset="0"/>
              </a:rPr>
              <a:t>wszelkie materiały </a:t>
            </a:r>
            <a:r>
              <a:rPr lang="pl-PL" altLang="pl-PL" sz="3200" b="1" dirty="0">
                <a:solidFill>
                  <a:schemeClr val="tx1"/>
                </a:solidFill>
                <a:latin typeface="Calibri" pitchFamily="34" charset="0"/>
              </a:rPr>
              <a:t>wytworzone w wyniku realizacji 	projektu (w szczególności:  publikacje, ulotki, materiały informacyjne) 	powinny być w widocznym miejscu opatrzone logo programu i napisem:</a:t>
            </a:r>
          </a:p>
          <a:p>
            <a:endParaRPr lang="pl-PL" altLang="pl-PL" sz="3200" b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pl-PL" sz="3200" i="1" dirty="0">
                <a:solidFill>
                  <a:schemeClr val="tx2"/>
                </a:solidFill>
              </a:rPr>
              <a:t>Inicjatywa jest realizowana w ramach projektu „Świętokrzyski Fundusz Lokalny” dofinansowanego ze środków Programu Fundusz Inicjatyw Obywatelskich. Regionalnym  Operatorem Projektu jest: Fundacja Imienia Stefana </a:t>
            </a:r>
            <a:r>
              <a:rPr lang="pl-PL" sz="3200" i="1" dirty="0" err="1">
                <a:solidFill>
                  <a:schemeClr val="tx2"/>
                </a:solidFill>
              </a:rPr>
              <a:t>Artwińskiego</a:t>
            </a:r>
            <a:endParaRPr lang="pl-PL" sz="3200" i="1" dirty="0">
              <a:solidFill>
                <a:schemeClr val="tx2"/>
              </a:solidFill>
            </a:endParaRPr>
          </a:p>
          <a:p>
            <a:endParaRPr lang="pl-PL" altLang="pl-PL" sz="3200" b="1" dirty="0">
              <a:solidFill>
                <a:schemeClr val="tx1"/>
              </a:solidFill>
              <a:latin typeface="Calibri" pitchFamily="34" charset="0"/>
            </a:endParaRPr>
          </a:p>
          <a:p>
            <a:endParaRPr lang="pl-PL" altLang="pl-PL" sz="3200" b="1" dirty="0">
              <a:solidFill>
                <a:schemeClr val="tx1"/>
              </a:solidFill>
              <a:latin typeface="Calibri" pitchFamily="34" charset="0"/>
            </a:endParaRPr>
          </a:p>
          <a:p>
            <a:br>
              <a:rPr lang="pl-PL" altLang="pl-PL" sz="3200" b="1" dirty="0">
                <a:solidFill>
                  <a:schemeClr val="tx1"/>
                </a:solidFill>
                <a:latin typeface="Calibri" pitchFamily="34" charset="0"/>
              </a:rPr>
            </a:br>
            <a:endParaRPr lang="pl-PL" altLang="pl-PL" sz="3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pPr marL="0" indent="0"/>
            <a:r>
              <a:rPr kumimoji="0" lang="pl-PL" altLang="pl-PL" sz="5400" dirty="0"/>
              <a:t>Monitoring i kontrola</a:t>
            </a:r>
            <a:endParaRPr lang="pl-PL" altLang="pl-PL" sz="5400" dirty="0"/>
          </a:p>
          <a:p>
            <a:pPr marL="0" indent="0"/>
            <a:endParaRPr lang="pl-PL" altLang="pl-PL" sz="5400" dirty="0">
              <a:latin typeface="Calibri" pitchFamily="34" charset="0"/>
            </a:endParaRPr>
          </a:p>
          <a:p>
            <a:endParaRPr lang="pl-PL" altLang="pl-PL" sz="5400" b="1" dirty="0">
              <a:latin typeface="Calibri" pitchFamily="34" charset="0"/>
              <a:ea typeface="ヒラギノ明朝 ProN W3" charset="-128"/>
            </a:endParaRP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4"/>
            <a:ext cx="10715700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pl-PL" altLang="pl-PL" sz="2800" dirty="0">
                <a:latin typeface="Calibri" pitchFamily="34" charset="0"/>
              </a:rPr>
              <a:t>Operator zastrzega sobie prawo do monitorowania i kontroli realizacji zaplanowanych działań i osiągania zaplanowanych rezultatów oraz prawidłowości i efektywności wykorzystania </a:t>
            </a:r>
            <a:r>
              <a:rPr lang="pl-PL" altLang="pl-PL" sz="2800" dirty="0" err="1">
                <a:latin typeface="Calibri" pitchFamily="34" charset="0"/>
              </a:rPr>
              <a:t>mikrodotacji</a:t>
            </a:r>
            <a:r>
              <a:rPr lang="pl-PL" altLang="pl-PL" sz="2800" dirty="0">
                <a:latin typeface="Calibri" pitchFamily="34" charset="0"/>
              </a:rPr>
              <a:t>, a także prawidłowości dokumentowania prowadzonych działań i ponoszonych kosztów.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pl-PL" altLang="pl-PL" sz="2800" dirty="0">
                <a:latin typeface="Calibri" pitchFamily="34" charset="0"/>
              </a:rPr>
              <a:t>Wnioskodawca zobowiązuje się poddać monitoringowi i kontroli prowadzonym przez Operatora, Ministerstwo Rodziny, Pracy i Polityki Społecznej lub osoby upoważnione do działania w ich imieniu, oraz umożliwić pełny i niezakłócony dostęp do wszelkich informacji, dokumentów, miejsc i obiektów, związanych z realizacją umowy.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pl-PL" altLang="pl-PL" sz="2800" dirty="0">
                <a:latin typeface="Calibri" pitchFamily="34" charset="0"/>
              </a:rPr>
              <a:t>Monitoring i kontrole mogą być prowadzone u reprezentantów Wnioskodawcy lub w miejscu realizacji projektu oraz drogą pocztową, elektroniczną lub telefonicznie w okresie od dnia wejścia w życie umowy </a:t>
            </a:r>
            <a:r>
              <a:rPr lang="pl-PL" altLang="pl-PL" sz="2800" dirty="0">
                <a:solidFill>
                  <a:srgbClr val="FF6600"/>
                </a:solidFill>
                <a:latin typeface="Calibri" pitchFamily="34" charset="0"/>
              </a:rPr>
              <a:t>do </a:t>
            </a:r>
            <a:r>
              <a:rPr lang="pl-PL" altLang="pl-PL" sz="2800" b="1" dirty="0">
                <a:solidFill>
                  <a:srgbClr val="FF6600"/>
                </a:solidFill>
                <a:latin typeface="Calibri" pitchFamily="34" charset="0"/>
              </a:rPr>
              <a:t>31 grudnia 2020 roku</a:t>
            </a:r>
            <a:endParaRPr lang="pl-PL" altLang="pl-PL" sz="2800" b="1" dirty="0">
              <a:solidFill>
                <a:schemeClr val="tx1"/>
              </a:solidFill>
              <a:latin typeface="Calibri" pitchFamily="34" charset="0"/>
            </a:endParaRPr>
          </a:p>
          <a:p>
            <a:endParaRPr lang="pl-PL" altLang="pl-PL" sz="3200" b="1" dirty="0">
              <a:solidFill>
                <a:schemeClr val="tx1"/>
              </a:solidFill>
              <a:latin typeface="Calibri" pitchFamily="34" charset="0"/>
            </a:endParaRPr>
          </a:p>
          <a:p>
            <a:br>
              <a:rPr lang="pl-PL" altLang="pl-PL" sz="3200" b="1" dirty="0">
                <a:solidFill>
                  <a:schemeClr val="tx1"/>
                </a:solidFill>
                <a:latin typeface="Calibri" pitchFamily="34" charset="0"/>
              </a:rPr>
            </a:br>
            <a:endParaRPr lang="pl-PL" altLang="pl-PL" sz="3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dirty="0">
                <a:latin typeface="Calibri" pitchFamily="34" charset="0"/>
              </a:rPr>
              <a:t>Sprawozdanie</a:t>
            </a:r>
          </a:p>
          <a:p>
            <a:endParaRPr lang="pl-PL" altLang="pl-PL" sz="5400" b="1" dirty="0">
              <a:latin typeface="Calibri" pitchFamily="34" charset="0"/>
              <a:ea typeface="ヒラギノ明朝 ProN W3" charset="-128"/>
            </a:endParaRP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5"/>
            <a:ext cx="107157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3200" dirty="0">
                <a:latin typeface="Calibri" pitchFamily="34" charset="0"/>
              </a:rPr>
              <a:t>Wnioskodawca zobowiązany jest do złożenia merytorycznego i finansowego sprawozdania </a:t>
            </a:r>
            <a:r>
              <a:rPr lang="pl-PL" altLang="pl-PL" sz="3200" b="1" dirty="0">
                <a:solidFill>
                  <a:srgbClr val="FF6600"/>
                </a:solidFill>
                <a:latin typeface="Calibri" pitchFamily="34" charset="0"/>
              </a:rPr>
              <a:t>w terminie 14 dni </a:t>
            </a:r>
            <a:r>
              <a:rPr lang="pl-PL" altLang="pl-PL" sz="3200" dirty="0">
                <a:latin typeface="Calibri" pitchFamily="34" charset="0"/>
              </a:rPr>
              <a:t>od końcowej daty realizacji projektu określonej w umowie.</a:t>
            </a:r>
          </a:p>
          <a:p>
            <a:endParaRPr lang="pl-PL" altLang="pl-PL" sz="3200" dirty="0">
              <a:latin typeface="Calibri" pitchFamily="34" charset="0"/>
            </a:endParaRPr>
          </a:p>
          <a:p>
            <a:r>
              <a:rPr lang="pl-PL" altLang="pl-PL" sz="3200" dirty="0">
                <a:latin typeface="Calibri" pitchFamily="34" charset="0"/>
              </a:rPr>
              <a:t>Wzór sprawozdania dostaną Państwo na email</a:t>
            </a:r>
          </a:p>
          <a:p>
            <a:r>
              <a:rPr lang="pl-PL" altLang="pl-PL" sz="3200" dirty="0">
                <a:latin typeface="Calibri" pitchFamily="34" charset="0"/>
              </a:rPr>
              <a:t> </a:t>
            </a:r>
          </a:p>
          <a:p>
            <a:r>
              <a:rPr lang="pl-PL" altLang="pl-PL" sz="3200" dirty="0">
                <a:latin typeface="Calibri" pitchFamily="34" charset="0"/>
              </a:rPr>
              <a:t>Po wypełnieniu sprawozdania należy dostarczyć je drogą pocztową lub osobiście do siedziby operatora.</a:t>
            </a:r>
            <a:br>
              <a:rPr lang="pl-PL" altLang="pl-PL" sz="3200" dirty="0">
                <a:latin typeface="Calibri" pitchFamily="34" charset="0"/>
              </a:rPr>
            </a:br>
            <a:endParaRPr lang="pl-PL" altLang="pl-PL" sz="3200" dirty="0">
              <a:latin typeface="Calibri" pitchFamily="34" charset="0"/>
            </a:endParaRPr>
          </a:p>
          <a:p>
            <a:r>
              <a:rPr lang="pl-PL" altLang="pl-PL" sz="3200" dirty="0">
                <a:latin typeface="Calibri" pitchFamily="34" charset="0"/>
              </a:rPr>
              <a:t>Weryfikacja sprawozdań następuje </a:t>
            </a:r>
            <a:r>
              <a:rPr lang="pl-PL" altLang="pl-PL" sz="3200" b="1" dirty="0">
                <a:latin typeface="Calibri" pitchFamily="34" charset="0"/>
              </a:rPr>
              <a:t>w ciągu jednego miesiąca</a:t>
            </a:r>
            <a:r>
              <a:rPr lang="pl-PL" altLang="pl-PL" sz="3200" dirty="0">
                <a:latin typeface="Calibri" pitchFamily="34" charset="0"/>
              </a:rPr>
              <a:t> od dnia otrzymania sprawozdania.</a:t>
            </a:r>
          </a:p>
          <a:p>
            <a:endParaRPr lang="pl-PL" altLang="pl-PL" sz="3200" dirty="0">
              <a:latin typeface="Calibri" pitchFamily="34" charset="0"/>
            </a:endParaRPr>
          </a:p>
          <a:p>
            <a:endParaRPr lang="pl-PL" altLang="pl-PL" sz="3200" dirty="0">
              <a:latin typeface="Calibri" pitchFamily="34" charset="0"/>
            </a:endParaRPr>
          </a:p>
          <a:p>
            <a:r>
              <a:rPr lang="pl-PL" altLang="pl-PL" sz="3200" dirty="0">
                <a:latin typeface="Calibri" pitchFamily="34" charset="0"/>
              </a:rPr>
              <a:t> </a:t>
            </a:r>
          </a:p>
          <a:p>
            <a:pPr eaLnBrk="1" fontAlgn="ctr" hangingPunct="1"/>
            <a:endParaRPr lang="pl-PL" altLang="pl-PL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7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dirty="0">
                <a:latin typeface="Calibri" pitchFamily="34" charset="0"/>
              </a:rPr>
              <a:t>Oferta szkoleniowa</a:t>
            </a:r>
          </a:p>
          <a:p>
            <a:endParaRPr lang="pl-PL" altLang="pl-PL" sz="5400" b="1" dirty="0">
              <a:latin typeface="Calibri" pitchFamily="34" charset="0"/>
              <a:ea typeface="ヒラギノ明朝 ProN W3" charset="-128"/>
            </a:endParaRPr>
          </a:p>
          <a:p>
            <a:endParaRPr lang="pl-PL" altLang="pl-PL" sz="5400" b="1" dirty="0">
              <a:ea typeface="ヒラギノ明朝 ProN W3" charset="-128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-33141" y="1924472"/>
            <a:ext cx="12788944" cy="6567518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</a:p>
          <a:p>
            <a:pPr algn="l" eaLnBrk="1" hangingPunct="1"/>
            <a:r>
              <a:rPr lang="pl-PL" altLang="pl-PL" sz="3600" b="1" dirty="0">
                <a:solidFill>
                  <a:srgbClr val="000000"/>
                </a:solidFill>
                <a:latin typeface="Cambria" pitchFamily="18" charset="0"/>
                <a:ea typeface="ヒラギノ角ゴ ProN W3" charset="-128"/>
                <a:sym typeface="Gill Sans" charset="0"/>
              </a:rPr>
              <a:t>	</a:t>
            </a:r>
            <a:endParaRPr lang="pl-PL" altLang="pl-PL" sz="1800" dirty="0">
              <a:latin typeface="Calibri" pitchFamily="34" charset="0"/>
            </a:endParaRPr>
          </a:p>
          <a:p>
            <a:pPr algn="l"/>
            <a:endParaRPr lang="pl-PL" altLang="pl-PL" sz="3600" dirty="0">
              <a:solidFill>
                <a:srgbClr val="FF0000"/>
              </a:solidFill>
              <a:latin typeface="Cambria" pitchFamily="18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001674" y="2162156"/>
            <a:ext cx="109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altLang="pl-PL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Prostokąt 4"/>
          <p:cNvSpPr/>
          <p:nvPr/>
        </p:nvSpPr>
        <p:spPr>
          <a:xfrm>
            <a:off x="644484" y="2590785"/>
            <a:ext cx="107157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3200" dirty="0">
                <a:latin typeface="Calibri" pitchFamily="34" charset="0"/>
              </a:rPr>
              <a:t>Przez cały okres trwania projektu  Operator zorganizuje 10 szkoleń skierowanych dla organizacji pozarządowych i grup nieformalnych na które Państwa serdecznie zapraszamy. Informacje o szkoleniach będziemy wysyłać drogą </a:t>
            </a:r>
            <a:r>
              <a:rPr lang="pl-PL" altLang="pl-PL" sz="3200" dirty="0" err="1">
                <a:latin typeface="Calibri" pitchFamily="34" charset="0"/>
              </a:rPr>
              <a:t>meilową</a:t>
            </a:r>
            <a:r>
              <a:rPr lang="pl-PL" altLang="pl-PL" sz="3200" dirty="0">
                <a:latin typeface="Calibri" pitchFamily="34" charset="0"/>
              </a:rPr>
              <a:t> oraz umieszczać na naszych mediach </a:t>
            </a:r>
            <a:r>
              <a:rPr lang="pl-PL" altLang="pl-PL" sz="3200" dirty="0" err="1">
                <a:latin typeface="Calibri" pitchFamily="34" charset="0"/>
              </a:rPr>
              <a:t>społecznościowych</a:t>
            </a:r>
            <a:endParaRPr lang="pl-PL" altLang="pl-PL" sz="3200" dirty="0">
              <a:latin typeface="Calibri" pitchFamily="34" charset="0"/>
            </a:endParaRPr>
          </a:p>
          <a:p>
            <a:pPr eaLnBrk="1" fontAlgn="ctr" hangingPunct="1"/>
            <a:endParaRPr lang="pl-PL" altLang="pl-PL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ytuł 1"/>
          <p:cNvSpPr>
            <a:spLocks noGrp="1"/>
          </p:cNvSpPr>
          <p:nvPr>
            <p:ph type="title"/>
          </p:nvPr>
        </p:nvSpPr>
        <p:spPr bwMode="auto">
          <a:xfrm>
            <a:off x="650875" y="21641"/>
            <a:ext cx="11703050" cy="1677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kumimoji="0" lang="pl-PL" altLang="pl-PL" dirty="0">
                <a:solidFill>
                  <a:schemeClr val="bg1"/>
                </a:solidFill>
              </a:rPr>
              <a:t>KONTAKT</a:t>
            </a:r>
          </a:p>
        </p:txBody>
      </p:sp>
      <p:sp>
        <p:nvSpPr>
          <p:cNvPr id="99331" name="Symbol zastępczy tekstu 2"/>
          <p:cNvSpPr>
            <a:spLocks noGrp="1"/>
          </p:cNvSpPr>
          <p:nvPr>
            <p:ph type="body" sz="quarter" idx="10"/>
          </p:nvPr>
        </p:nvSpPr>
        <p:spPr bwMode="auto">
          <a:xfrm>
            <a:off x="635000" y="2209800"/>
            <a:ext cx="11734800" cy="6629400"/>
          </a:xfrm>
          <a:blipFill dpi="0" rotWithShape="1">
            <a:blip r:embed="rId3">
              <a:alphaModFix amt="81000"/>
            </a:blip>
            <a:srcRect/>
            <a:stretch>
              <a:fillRect l="-15000" t="-32000" r="-46000"/>
            </a:stretch>
          </a:blipFill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kumimoji="0" lang="pl-PL" altLang="pl-PL" sz="4000" dirty="0">
                <a:solidFill>
                  <a:schemeClr val="tx1"/>
                </a:solidFill>
                <a:latin typeface="Calibri" pitchFamily="34" charset="0"/>
              </a:rPr>
              <a:t>Infolinia:</a:t>
            </a:r>
          </a:p>
          <a:p>
            <a:r>
              <a:rPr kumimoji="0" lang="pl-PL" altLang="pl-PL" sz="4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l-PL" sz="4000" dirty="0">
                <a:solidFill>
                  <a:schemeClr val="tx1"/>
                </a:solidFill>
              </a:rPr>
              <a:t>- obsługa merytoryczna  tel. 668692282 </a:t>
            </a:r>
          </a:p>
          <a:p>
            <a:r>
              <a:rPr lang="pl-PL" sz="4000" dirty="0">
                <a:solidFill>
                  <a:schemeClr val="tx1"/>
                </a:solidFill>
              </a:rPr>
              <a:t>  -obsługa księgowa tel.887079281</a:t>
            </a:r>
            <a:br>
              <a:rPr kumimoji="0" lang="pl-PL" altLang="pl-PL" sz="4000" b="0" dirty="0">
                <a:solidFill>
                  <a:schemeClr val="tx1"/>
                </a:solidFill>
                <a:latin typeface="Calibri" pitchFamily="34" charset="0"/>
              </a:rPr>
            </a:br>
            <a:r>
              <a:rPr kumimoji="0" lang="pl-PL" altLang="pl-PL" sz="4000" b="0" dirty="0">
                <a:solidFill>
                  <a:schemeClr val="tx1"/>
                </a:solidFill>
                <a:latin typeface="Calibri" pitchFamily="34" charset="0"/>
              </a:rPr>
              <a:t> (pn-pt w godzinach 9-15) </a:t>
            </a:r>
            <a:r>
              <a:rPr lang="pl-PL" sz="4000" dirty="0">
                <a:solidFill>
                  <a:schemeClr val="tx1"/>
                </a:solidFill>
              </a:rPr>
              <a:t>lub w siedzibie fundacji - ul. Wesoła 51 - pokój 314 Skrzydło C</a:t>
            </a:r>
            <a:endParaRPr kumimoji="0" lang="pl-PL" altLang="pl-PL" sz="4000" b="0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 eaLnBrk="1" hangingPunct="1"/>
            <a:r>
              <a:rPr kumimoji="0" lang="pl-PL" altLang="pl-PL" sz="4000" b="0" dirty="0">
                <a:solidFill>
                  <a:schemeClr val="tx1"/>
                </a:solidFill>
                <a:latin typeface="Calibri" pitchFamily="34" charset="0"/>
              </a:rPr>
              <a:t>E-mail: </a:t>
            </a:r>
            <a:r>
              <a:rPr lang="pl-PL" sz="4000" dirty="0" err="1">
                <a:solidFill>
                  <a:schemeClr val="tx1"/>
                </a:solidFill>
                <a:hlinkClick r:id="rId4"/>
              </a:rPr>
              <a:t>centrum@artwinski.org.pl</a:t>
            </a:r>
            <a:endParaRPr lang="pl-PL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1000"/>
            <a:lum/>
          </a:blip>
          <a:srcRect/>
          <a:stretch>
            <a:fillRect l="-15000" t="-23000" r="-46000" b="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ymbol zastępczy tekstu 2"/>
          <p:cNvSpPr>
            <a:spLocks noGrp="1"/>
          </p:cNvSpPr>
          <p:nvPr>
            <p:ph type="body" sz="quarter" idx="13"/>
          </p:nvPr>
        </p:nvSpPr>
        <p:spPr bwMode="auto">
          <a:xfrm>
            <a:off x="0" y="6821016"/>
            <a:ext cx="13004800" cy="2667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kumimoji="0" lang="pl-PL" altLang="pl-PL" sz="14400" b="1" dirty="0"/>
              <a:t>Dziękujemy</a:t>
            </a:r>
          </a:p>
        </p:txBody>
      </p:sp>
      <p:sp>
        <p:nvSpPr>
          <p:cNvPr id="100355" name="Symbol zastępczy tekstu 1"/>
          <p:cNvSpPr>
            <a:spLocks noGrp="1"/>
          </p:cNvSpPr>
          <p:nvPr>
            <p:ph type="body" sz="quarter" idx="12"/>
          </p:nvPr>
        </p:nvSpPr>
        <p:spPr bwMode="auto">
          <a:xfrm>
            <a:off x="-8702" y="516107"/>
            <a:ext cx="9791736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kumimoji="0" lang="pl-PL" altLang="pl-PL" dirty="0">
                <a:solidFill>
                  <a:srgbClr val="F68121"/>
                </a:solidFill>
              </a:rPr>
              <a:t>zapraszamy na stronę:</a:t>
            </a:r>
          </a:p>
        </p:txBody>
      </p:sp>
      <p:sp>
        <p:nvSpPr>
          <p:cNvPr id="7" name="Prostokąt 6"/>
          <p:cNvSpPr/>
          <p:nvPr/>
        </p:nvSpPr>
        <p:spPr>
          <a:xfrm>
            <a:off x="597744" y="1735307"/>
            <a:ext cx="1107289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u="sng" dirty="0">
                <a:solidFill>
                  <a:schemeClr val="tx2"/>
                </a:solidFill>
                <a:hlinkClick r:id="rId4"/>
              </a:rPr>
              <a:t>www.swietokrzyskiegranty.pl</a:t>
            </a:r>
            <a:endParaRPr lang="pl-P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13004800" cy="9753600"/>
          </a:xfrm>
          <a:blipFill dpi="0" rotWithShape="1">
            <a:blip r:embed="rId2">
              <a:alphaModFix amt="81000"/>
            </a:blip>
            <a:srcRect/>
            <a:stretch>
              <a:fillRect l="-16000" t="3000" r="-46000" b="-1000"/>
            </a:stretch>
          </a:blipFill>
        </p:spPr>
        <p:txBody>
          <a:bodyPr numCol="1"/>
          <a:lstStyle/>
          <a:p>
            <a:pPr algn="l"/>
            <a:r>
              <a:rPr lang="pl-PL" sz="2800" b="1" dirty="0"/>
              <a:t>	</a:t>
            </a:r>
          </a:p>
          <a:p>
            <a:pPr algn="l"/>
            <a:endParaRPr lang="pl-PL" sz="2800" b="1" dirty="0">
              <a:solidFill>
                <a:schemeClr val="tx1"/>
              </a:solidFill>
            </a:endParaRPr>
          </a:p>
          <a:p>
            <a:pPr algn="l"/>
            <a:r>
              <a:rPr lang="pl-PL" sz="2800" b="1" dirty="0">
                <a:solidFill>
                  <a:schemeClr val="tx1"/>
                </a:solidFill>
              </a:rPr>
              <a:t>	</a:t>
            </a:r>
          </a:p>
          <a:p>
            <a:pPr marL="514350" indent="-514350" algn="l">
              <a:lnSpc>
                <a:spcPct val="150000"/>
              </a:lnSpc>
            </a:pPr>
            <a:endParaRPr lang="pl-PL" sz="2800" b="1" dirty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ZAWARCIE UMOWY 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GŁÓWNE OBOWIĄZKI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 ZMIANY W PROJEKCIE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 ROZLICZANIE KOSZTÓW        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 DOKUMENTY PRACY WOLONTARIUSZY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>
                <a:solidFill>
                  <a:schemeClr val="tx1"/>
                </a:solidFill>
              </a:rPr>
              <a:t>  PROMOCJA </a:t>
            </a:r>
            <a:r>
              <a:rPr lang="pl-PL" sz="2400" b="1" dirty="0">
                <a:solidFill>
                  <a:schemeClr val="tx1"/>
                </a:solidFill>
              </a:rPr>
              <a:t>INICJATYWY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MONITORING I EWALUACJA  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SPRAWOZDANIE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OFERTA EDUKACYJNA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>
                <a:solidFill>
                  <a:schemeClr val="tx1"/>
                </a:solidFill>
              </a:rPr>
              <a:t>KONTAKT </a:t>
            </a:r>
            <a:br>
              <a:rPr lang="pl-PL" sz="2400" b="1" dirty="0">
                <a:solidFill>
                  <a:schemeClr val="tx1"/>
                </a:solidFill>
              </a:rPr>
            </a:br>
            <a:endParaRPr lang="pl-PL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73046" y="1019148"/>
            <a:ext cx="764386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Plan Prezentacji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2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708448"/>
          </a:xfrm>
          <a:solidFill>
            <a:srgbClr val="0070C0"/>
          </a:solidFill>
        </p:spPr>
        <p:txBody>
          <a:bodyPr/>
          <a:lstStyle/>
          <a:p>
            <a:pPr marL="0" indent="0"/>
            <a:r>
              <a:rPr lang="pl-PL" altLang="pl-PL" sz="6600" dirty="0"/>
              <a:t>ZAWARCIE UMOWY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24300" y="1204392"/>
            <a:ext cx="12788944" cy="8244440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marL="0" indent="0"/>
            <a:r>
              <a:rPr lang="pl-PL" altLang="pl-PL" sz="4400" dirty="0">
                <a:solidFill>
                  <a:srgbClr val="FF6600"/>
                </a:solidFill>
              </a:rPr>
              <a:t>Operator zobowiązuje się: </a:t>
            </a:r>
          </a:p>
          <a:p>
            <a:pPr marL="0" indent="0"/>
            <a:r>
              <a:rPr lang="pl-PL" altLang="pl-PL" sz="4400" dirty="0"/>
              <a:t>przekazać Wnioskodawcy </a:t>
            </a:r>
            <a:r>
              <a:rPr lang="pl-PL" altLang="pl-PL" sz="4400" dirty="0" err="1"/>
              <a:t>mikrodotację</a:t>
            </a:r>
            <a:r>
              <a:rPr lang="pl-PL" altLang="pl-PL" sz="4400" dirty="0"/>
              <a:t>, przeznaczoną na realizację projektu przedstawionego we Wniosku </a:t>
            </a:r>
            <a:br>
              <a:rPr lang="pl-PL" altLang="pl-PL" sz="4400" dirty="0"/>
            </a:br>
            <a:r>
              <a:rPr lang="pl-PL" altLang="pl-PL" sz="4400" dirty="0"/>
              <a:t>o dofinansowanie </a:t>
            </a:r>
            <a:r>
              <a:rPr lang="pl-PL" altLang="pl-PL" sz="4400" b="1" dirty="0"/>
              <a:t>w ciągu 14 dni od otrzymania poprawnie podpisanej umowy</a:t>
            </a:r>
          </a:p>
          <a:p>
            <a:pPr marL="0" indent="0"/>
            <a:r>
              <a:rPr lang="pl-PL" altLang="pl-PL" sz="4400" dirty="0">
                <a:solidFill>
                  <a:srgbClr val="FF6600"/>
                </a:solidFill>
              </a:rPr>
              <a:t>Wnioskodawca zobowiązuje się</a:t>
            </a:r>
            <a:r>
              <a:rPr lang="pl-PL" altLang="pl-PL" sz="4400" dirty="0"/>
              <a:t> do wykorzystania </a:t>
            </a:r>
            <a:r>
              <a:rPr lang="pl-PL" altLang="pl-PL" sz="4400" dirty="0" err="1"/>
              <a:t>mikrodotacji</a:t>
            </a:r>
            <a:r>
              <a:rPr lang="pl-PL" altLang="pl-PL" sz="4400" dirty="0"/>
              <a:t> – przekazanych środków na realizację projektu, zgodnie z warunkami opisanymi w umowie. </a:t>
            </a:r>
          </a:p>
          <a:p>
            <a:pPr marL="0" indent="0"/>
            <a:endParaRPr lang="pl-PL" altLang="pl-PL" sz="4400" dirty="0"/>
          </a:p>
          <a:p>
            <a:pPr algn="l"/>
            <a:endParaRPr lang="pl-PL" sz="44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8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17225" y="0"/>
            <a:ext cx="13004800" cy="1780456"/>
          </a:xfrm>
          <a:solidFill>
            <a:srgbClr val="0070C0"/>
          </a:solidFill>
        </p:spPr>
        <p:txBody>
          <a:bodyPr/>
          <a:lstStyle/>
          <a:p>
            <a:pPr marL="0" indent="0" eaLnBrk="1" hangingPunct="1"/>
            <a:r>
              <a:rPr lang="pl-PL" altLang="pl-PL" sz="9600" b="1" dirty="0"/>
              <a:t>Główne obowiązki wnioskodawcy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0" y="1924472"/>
            <a:ext cx="12788944" cy="6517958"/>
          </a:xfrm>
        </p:spPr>
        <p:txBody>
          <a:bodyPr/>
          <a:lstStyle/>
          <a:p>
            <a:pPr algn="l"/>
            <a:r>
              <a:rPr lang="pl-PL" sz="2400" b="1" dirty="0"/>
              <a:t>	</a:t>
            </a:r>
            <a:endParaRPr lang="pl-PL" sz="3200" b="1" dirty="0"/>
          </a:p>
          <a:p>
            <a:pPr marL="0" indent="0" algn="l" eaLnBrk="1" hangingPunct="1"/>
            <a:r>
              <a:rPr lang="pl-PL" sz="3200" b="1" dirty="0"/>
              <a:t>1.</a:t>
            </a:r>
            <a:r>
              <a:rPr lang="pl-PL" sz="3200" b="1" dirty="0">
                <a:solidFill>
                  <a:srgbClr val="FF6600"/>
                </a:solidFill>
              </a:rPr>
              <a:t> </a:t>
            </a:r>
            <a:r>
              <a:rPr lang="pl-PL" altLang="pl-PL" sz="3200" dirty="0">
                <a:latin typeface="Calibri" pitchFamily="34" charset="0"/>
              </a:rPr>
              <a:t>przeprowadzenie działań i wydatkowanie środków z </a:t>
            </a:r>
            <a:r>
              <a:rPr lang="pl-PL" altLang="pl-PL" sz="3200" dirty="0" err="1">
                <a:latin typeface="Calibri" pitchFamily="34" charset="0"/>
              </a:rPr>
              <a:t>mikrodotacji</a:t>
            </a:r>
            <a:r>
              <a:rPr lang="pl-PL" altLang="pl-PL" sz="3200" dirty="0">
                <a:latin typeface="Calibri" pitchFamily="34" charset="0"/>
              </a:rPr>
              <a:t> zgodnie z opisem znajdującym się we wniosku </a:t>
            </a:r>
            <a:br>
              <a:rPr lang="pl-PL" altLang="pl-PL" sz="3200" dirty="0">
                <a:latin typeface="Calibri" pitchFamily="34" charset="0"/>
              </a:rPr>
            </a:br>
            <a:r>
              <a:rPr lang="pl-PL" altLang="pl-PL" sz="3200" dirty="0">
                <a:latin typeface="Calibri" pitchFamily="34" charset="0"/>
              </a:rPr>
              <a:t>o dofinansowanie i z należytą starannością (w terminie 15.04.2020-30.09.2020),</a:t>
            </a:r>
          </a:p>
          <a:p>
            <a:pPr marL="0" indent="0" algn="l" eaLnBrk="1" hangingPunct="1"/>
            <a:r>
              <a:rPr lang="pl-PL" altLang="pl-PL" sz="3200" b="1" dirty="0">
                <a:latin typeface="Calibri" pitchFamily="34" charset="0"/>
              </a:rPr>
              <a:t>2</a:t>
            </a:r>
            <a:r>
              <a:rPr lang="pl-PL" altLang="pl-PL" sz="3200" dirty="0">
                <a:latin typeface="Calibri" pitchFamily="34" charset="0"/>
              </a:rPr>
              <a:t>.  przygotowanie i złożenie sprawozdania z realizacji projektu, najpóźniej </a:t>
            </a:r>
            <a:r>
              <a:rPr lang="pl-PL" altLang="pl-PL" sz="3200" dirty="0">
                <a:solidFill>
                  <a:srgbClr val="FF6600"/>
                </a:solidFill>
                <a:latin typeface="Calibri" pitchFamily="34" charset="0"/>
              </a:rPr>
              <a:t>do 14 Października 2020 </a:t>
            </a:r>
            <a:r>
              <a:rPr lang="pl-PL" altLang="pl-PL" sz="3200" dirty="0">
                <a:latin typeface="Calibri" pitchFamily="34" charset="0"/>
              </a:rPr>
              <a:t>roku:</a:t>
            </a:r>
          </a:p>
          <a:p>
            <a:pPr marL="0" indent="0" algn="l" eaLnBrk="1" hangingPunct="1">
              <a:buFont typeface="Arial" pitchFamily="34" charset="0"/>
              <a:buChar char="•"/>
            </a:pPr>
            <a:r>
              <a:rPr lang="pl-PL" altLang="pl-PL" sz="3200" dirty="0">
                <a:latin typeface="Calibri" pitchFamily="34" charset="0"/>
              </a:rPr>
              <a:t> za stronę merytoryczną odpowiada realizator, tj. grupa nieformalna</a:t>
            </a:r>
          </a:p>
          <a:p>
            <a:pPr marL="0" indent="0" algn="l" eaLnBrk="1" hangingPunct="1">
              <a:buFont typeface="Arial" pitchFamily="34" charset="0"/>
              <a:buChar char="•"/>
            </a:pPr>
            <a:r>
              <a:rPr lang="pl-PL" altLang="pl-PL" sz="3200" dirty="0">
                <a:latin typeface="Calibri" pitchFamily="34" charset="0"/>
              </a:rPr>
              <a:t> wnioskodawca (organizacja wspierająca) odpowiada za całość sprawozdania</a:t>
            </a:r>
          </a:p>
          <a:p>
            <a:pPr marL="0" indent="0" algn="l" eaLnBrk="1" hangingPunct="1">
              <a:buFont typeface="Arial" pitchFamily="34" charset="0"/>
              <a:buChar char="•"/>
            </a:pPr>
            <a:r>
              <a:rPr lang="pl-PL" altLang="pl-PL" sz="3200" dirty="0">
                <a:latin typeface="Calibri" pitchFamily="34" charset="0"/>
              </a:rPr>
              <a:t> w przypadku grup nieformalnych bez patrona  za sprawozdanie finansowe odpowiada operator, sprawozdanie merytoryczne przygotowuje grupa nieformalna</a:t>
            </a:r>
          </a:p>
          <a:p>
            <a:pPr algn="l"/>
            <a:endParaRPr lang="pl-PL" sz="32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9600" dirty="0"/>
              <a:t>Główne obowiązki</a:t>
            </a:r>
          </a:p>
          <a:p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107928" y="2140496"/>
            <a:ext cx="12788944" cy="6567518"/>
          </a:xfrm>
          <a:blipFill dpi="0" rotWithShape="1">
            <a:blip r:embed="rId2">
              <a:alphaModFix amt="81000"/>
            </a:blip>
            <a:srcRect/>
            <a:stretch>
              <a:fillRect l="-15000" t="-36000" r="-46000"/>
            </a:stretch>
          </a:blipFill>
        </p:spPr>
        <p:txBody>
          <a:bodyPr/>
          <a:lstStyle/>
          <a:p>
            <a:pPr algn="l"/>
            <a:r>
              <a:rPr lang="pl-PL" sz="2400" b="1" dirty="0"/>
              <a:t>	</a:t>
            </a:r>
            <a:endParaRPr lang="pl-PL" sz="2800" b="1" dirty="0"/>
          </a:p>
          <a:p>
            <a:pPr marL="0" indent="0" algn="l"/>
            <a:r>
              <a:rPr lang="pl-PL" altLang="pl-PL" sz="2800" dirty="0">
                <a:solidFill>
                  <a:srgbClr val="FF6600"/>
                </a:solidFill>
                <a:latin typeface="Calibri" pitchFamily="34" charset="0"/>
              </a:rPr>
              <a:t>Wnioskodawca i realizator zobowiązują się: </a:t>
            </a:r>
          </a:p>
          <a:p>
            <a:pPr marL="0" indent="0" algn="l">
              <a:buFontTx/>
              <a:buChar char="•"/>
            </a:pPr>
            <a:r>
              <a:rPr lang="pl-PL" altLang="pl-PL" sz="2800" dirty="0">
                <a:latin typeface="Calibri" pitchFamily="34" charset="0"/>
              </a:rPr>
              <a:t>informować Operatora o wszelkich zmianach </a:t>
            </a:r>
            <a:br>
              <a:rPr lang="pl-PL" altLang="pl-PL" sz="2800" dirty="0">
                <a:latin typeface="Calibri" pitchFamily="34" charset="0"/>
              </a:rPr>
            </a:br>
            <a:r>
              <a:rPr lang="pl-PL" altLang="pl-PL" sz="2800" dirty="0">
                <a:latin typeface="Calibri" pitchFamily="34" charset="0"/>
              </a:rPr>
              <a:t>w terminie 7 dni od ich zaistnienia,</a:t>
            </a:r>
          </a:p>
          <a:p>
            <a:pPr lvl="0" algn="l">
              <a:buFont typeface="Arial" pitchFamily="34" charset="0"/>
              <a:buChar char="•"/>
            </a:pPr>
            <a:r>
              <a:rPr lang="pl-PL" sz="2800" dirty="0">
                <a:latin typeface="Calibri" pitchFamily="34" charset="0"/>
                <a:cs typeface="Calibri" pitchFamily="34" charset="0"/>
              </a:rPr>
              <a:t>Realizator  ma  obowiązek  informowania  Operatorów  o  istotnych  dla realizacji Inicjatywy wydarzeniach otwartych (np. festyn, konferencja, otwarcie, koncert itp.) na co najmniej 7 dni przed ich przeprowadzeniem. Informacja o wydarzeniach otwartych powinna być przekazana drogą elektroniczną.</a:t>
            </a:r>
            <a:r>
              <a:rPr lang="pl-PL" altLang="pl-PL" sz="2800" dirty="0">
                <a:latin typeface="Calibri" pitchFamily="34" charset="0"/>
              </a:rPr>
              <a:t> </a:t>
            </a:r>
          </a:p>
          <a:p>
            <a:pPr lvl="0" algn="l">
              <a:buFont typeface="Arial" pitchFamily="34" charset="0"/>
              <a:buChar char="•"/>
            </a:pPr>
            <a:r>
              <a:rPr lang="pl-PL" altLang="pl-PL" sz="2800" dirty="0">
                <a:latin typeface="Calibri" pitchFamily="34" charset="0"/>
              </a:rPr>
              <a:t>wykorzystywać dofinansowania wyłącznie na realizację projektu</a:t>
            </a:r>
            <a:endParaRPr lang="pl-PL" altLang="pl-PL" sz="2800" dirty="0">
              <a:latin typeface="Calibri" pitchFamily="34" charset="0"/>
              <a:cs typeface="Calibri" pitchFamily="34" charset="0"/>
            </a:endParaRPr>
          </a:p>
          <a:p>
            <a:pPr marL="0" indent="0" algn="l">
              <a:buFontTx/>
              <a:buChar char="•"/>
            </a:pPr>
            <a:r>
              <a:rPr lang="pl-PL" altLang="pl-PL" sz="2800" dirty="0">
                <a:latin typeface="Calibri" pitchFamily="34" charset="0"/>
                <a:cs typeface="Calibri" pitchFamily="34" charset="0"/>
              </a:rPr>
              <a:t>unikać konfliktu interesów</a:t>
            </a:r>
          </a:p>
          <a:p>
            <a:pPr marL="0" indent="0" algn="l"/>
            <a:endParaRPr lang="pl-PL" altLang="pl-PL" sz="2800" dirty="0">
              <a:latin typeface="Calibri" pitchFamily="34" charset="0"/>
              <a:cs typeface="Calibri" pitchFamily="34" charset="0"/>
            </a:endParaRPr>
          </a:p>
          <a:p>
            <a:pPr marL="0" indent="0" algn="l"/>
            <a:r>
              <a:rPr lang="pl-PL" altLang="pl-PL" sz="2800" dirty="0">
                <a:latin typeface="Calibri" pitchFamily="34" charset="0"/>
                <a:cs typeface="Calibri" pitchFamily="34" charset="0"/>
              </a:rPr>
              <a:t>Wnioskodawca i realizator ponoszą pełną odpowiedzialność wobec osób trzecich za szkody powstałe w związku z realizacją </a:t>
            </a:r>
            <a:r>
              <a:rPr lang="pl-PL" altLang="pl-PL" sz="2800" dirty="0">
                <a:latin typeface="Calibri" pitchFamily="34" charset="0"/>
              </a:rPr>
              <a:t>projektu.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636440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9600" dirty="0"/>
              <a:t>Główne obowiązki  </a:t>
            </a:r>
          </a:p>
          <a:p>
            <a:endParaRPr lang="pl-PL" altLang="pl-PL" sz="9600" dirty="0"/>
          </a:p>
          <a:p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107928" y="2140496"/>
            <a:ext cx="12788944" cy="6567518"/>
          </a:xfrm>
          <a:blipFill dpi="0" rotWithShape="1">
            <a:blip r:embed="rId2">
              <a:alphaModFix amt="81000"/>
            </a:blip>
            <a:srcRect/>
            <a:stretch>
              <a:fillRect l="-15000" t="-36000" r="-46000"/>
            </a:stretch>
          </a:blipFill>
        </p:spPr>
        <p:txBody>
          <a:bodyPr/>
          <a:lstStyle/>
          <a:p>
            <a:pPr algn="l"/>
            <a:r>
              <a:rPr lang="pl-PL" sz="2400" b="1" dirty="0"/>
              <a:t>	</a:t>
            </a:r>
            <a:r>
              <a:rPr lang="pl-PL" sz="4000" b="1" dirty="0">
                <a:solidFill>
                  <a:schemeClr val="bg1"/>
                </a:solidFill>
              </a:rPr>
              <a:t>Grupa nieformalna bez patrona(dodatkowe obowiązki):</a:t>
            </a:r>
          </a:p>
          <a:p>
            <a:pPr lvl="0" algn="l">
              <a:buFont typeface="Arial" pitchFamily="34" charset="0"/>
              <a:buChar char="•"/>
            </a:pPr>
            <a:r>
              <a:rPr lang="pl-PL" sz="3200" dirty="0"/>
              <a:t> </a:t>
            </a:r>
            <a:r>
              <a:rPr lang="pl-PL" sz="2400" dirty="0"/>
              <a:t>Wydatki na realizację Inicjatywy będą refundowane Realizatorom przez Operatora – Fundację Imienia Stefana </a:t>
            </a:r>
            <a:r>
              <a:rPr lang="pl-PL" sz="2400" dirty="0" err="1"/>
              <a:t>Artwińskiego</a:t>
            </a:r>
            <a:r>
              <a:rPr lang="pl-PL" sz="2400" dirty="0"/>
              <a:t>  (w przypadku dokonania zapłaty za dany wydatek gotówką, przez przedstawicieli Realizatorów) lub opłacane przelewem (w przypadku faktur z odroczonym terminem płatności)  po przedstawieniu prawidłowo wystawionych i opłaconych w przypadku refundacji, dokumentów finansowo-księgowych (np. faktury, rachunki), które są w tym przypadku wystawiane na Operatora Fundację Imienia Stefana </a:t>
            </a:r>
            <a:r>
              <a:rPr lang="pl-PL" sz="2400" dirty="0" err="1"/>
              <a:t>Artwińskiego</a:t>
            </a:r>
            <a:r>
              <a:rPr lang="pl-PL" sz="2400" dirty="0"/>
              <a:t>  (NIP: 9592005762). Faktury z odroczonym terminem płatności muszą zostać przekazane Operatorowi   w dniu ich wystawienia w formie papierowej lub elektronicznej.</a:t>
            </a:r>
          </a:p>
          <a:p>
            <a:r>
              <a:rPr lang="pl-PL" sz="2400" dirty="0"/>
              <a:t> </a:t>
            </a:r>
          </a:p>
          <a:p>
            <a:pPr lvl="0" algn="l">
              <a:buFont typeface="Arial" pitchFamily="34" charset="0"/>
              <a:buChar char="•"/>
            </a:pPr>
            <a:r>
              <a:rPr lang="pl-PL" sz="2400" dirty="0"/>
              <a:t>Wydatki na realizację usług zlecanych bezpośrednio osobom fizycznym na podstawie umowy zlecenie i umowy o dzieło, muszą zostać zgłoszone do Operatora -   na minimum 3 dni przed zawarciem stosownej umowy z wykonawcą takiej usługi - na tej podstawie, Operator - prześle Realizatorom odpowiednie dokumenty, które będą podstawą do spełnienia wymogów wynikających z uwarunkowań prawnych (m.in. ubezpieczenie społeczne, podatek) i uznania wydatku za koszty </a:t>
            </a:r>
            <a:r>
              <a:rPr lang="pl-PL" sz="2400" dirty="0" err="1"/>
              <a:t>kwalifikowalane</a:t>
            </a:r>
            <a:r>
              <a:rPr lang="pl-PL" sz="2400" dirty="0"/>
              <a:t>.</a:t>
            </a:r>
          </a:p>
          <a:p>
            <a:pPr lvl="0" algn="l">
              <a:buFont typeface="Arial" pitchFamily="34" charset="0"/>
              <a:buChar char="•"/>
            </a:pPr>
            <a:endParaRPr lang="pl-PL" sz="2400" dirty="0"/>
          </a:p>
          <a:p>
            <a:br>
              <a:rPr lang="pl-PL" sz="9600" dirty="0"/>
            </a:br>
            <a:r>
              <a:rPr lang="pl-PL" sz="9600" dirty="0"/>
              <a:t> </a:t>
            </a:r>
          </a:p>
          <a:p>
            <a:r>
              <a:rPr lang="pl-PL" sz="9600" dirty="0"/>
              <a:t> </a:t>
            </a:r>
          </a:p>
          <a:p>
            <a:r>
              <a:rPr lang="pl-PL" sz="9600" dirty="0"/>
              <a:t> </a:t>
            </a:r>
          </a:p>
          <a:p>
            <a:r>
              <a:rPr lang="pl-PL" sz="9600" dirty="0"/>
              <a:t> </a:t>
            </a:r>
          </a:p>
          <a:p>
            <a:r>
              <a:rPr lang="pl-PL" sz="2800" dirty="0"/>
              <a:t> </a:t>
            </a:r>
          </a:p>
          <a:p>
            <a:pPr marL="0" indent="0" algn="l"/>
            <a:endParaRPr lang="pl-PL" altLang="pl-PL" sz="2800" dirty="0">
              <a:solidFill>
                <a:srgbClr val="FF66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3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2519346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5400" b="1" dirty="0"/>
              <a:t>Zmiany w projekcie </a:t>
            </a:r>
            <a:br>
              <a:rPr lang="pl-PL" altLang="pl-PL" sz="5400" b="1" dirty="0"/>
            </a:br>
            <a:r>
              <a:rPr lang="pl-PL" altLang="pl-PL" sz="5400" b="1" dirty="0"/>
              <a:t>niewymagające zgłaszania Operatorowi</a:t>
            </a:r>
          </a:p>
          <a:p>
            <a:br>
              <a:rPr lang="pl-PL" sz="6600" dirty="0"/>
            </a:br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0" y="2733660"/>
            <a:ext cx="12788944" cy="6825326"/>
          </a:xfrm>
        </p:spPr>
        <p:txBody>
          <a:bodyPr/>
          <a:lstStyle/>
          <a:p>
            <a:pPr algn="l"/>
            <a:r>
              <a:rPr lang="pl-PL" sz="2000" b="1" dirty="0"/>
              <a:t>	</a:t>
            </a:r>
            <a:endParaRPr lang="pl-PL" sz="2400" b="1" dirty="0"/>
          </a:p>
          <a:p>
            <a:pPr algn="l"/>
            <a:r>
              <a:rPr lang="pl-PL" sz="2800" b="1" dirty="0">
                <a:solidFill>
                  <a:srgbClr val="FF6600"/>
                </a:solidFill>
              </a:rPr>
              <a:t> </a:t>
            </a:r>
            <a:endParaRPr lang="pl-PL" sz="2600" dirty="0"/>
          </a:p>
        </p:txBody>
      </p:sp>
      <p:sp>
        <p:nvSpPr>
          <p:cNvPr id="5" name="Prostokąt 4"/>
          <p:cNvSpPr/>
          <p:nvPr/>
        </p:nvSpPr>
        <p:spPr>
          <a:xfrm>
            <a:off x="430170" y="3733792"/>
            <a:ext cx="1178727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indent="0" eaLnBrk="1" hangingPunct="1"/>
            <a:r>
              <a:rPr lang="pl-PL" altLang="pl-PL" sz="3200" dirty="0">
                <a:solidFill>
                  <a:schemeClr val="tx1"/>
                </a:solidFill>
                <a:latin typeface="Calibri" pitchFamily="34" charset="0"/>
              </a:rPr>
              <a:t>Umowa dopuszcza możliwość dokonywania przesunięć środków przez Wnioskodawcę bez konieczności akceptacji Operatora, jeżeli zmiana polega na przesunięciu w budżecie pomiędzy pozycjami w kosztorysie</a:t>
            </a:r>
            <a:br>
              <a:rPr lang="pl-PL" altLang="pl-PL" sz="3200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altLang="pl-PL" sz="3200" dirty="0">
                <a:solidFill>
                  <a:schemeClr val="tx1"/>
                </a:solidFill>
                <a:latin typeface="Calibri" pitchFamily="34" charset="0"/>
              </a:rPr>
              <a:t>do 10% ich wartości.</a:t>
            </a:r>
          </a:p>
          <a:p>
            <a:pPr marL="538163" indent="0" eaLnBrk="1" hangingPunct="1"/>
            <a:r>
              <a:rPr lang="pl-PL" altLang="pl-PL" sz="4000" dirty="0">
                <a:solidFill>
                  <a:srgbClr val="FF6600"/>
                </a:solidFill>
                <a:latin typeface="Calibri" pitchFamily="34" charset="0"/>
              </a:rPr>
              <a:t>				</a:t>
            </a:r>
            <a:r>
              <a:rPr lang="pl-PL" altLang="pl-PL" sz="9600" dirty="0">
                <a:solidFill>
                  <a:srgbClr val="FF6600"/>
                </a:solidFill>
                <a:latin typeface="Calibri" pitchFamily="34" charset="0"/>
              </a:rPr>
              <a:t>&lt;</a:t>
            </a:r>
          </a:p>
        </p:txBody>
      </p:sp>
      <p:sp>
        <p:nvSpPr>
          <p:cNvPr id="6" name="Elipsa 2"/>
          <p:cNvSpPr>
            <a:spLocks noChangeArrowheads="1"/>
          </p:cNvSpPr>
          <p:nvPr/>
        </p:nvSpPr>
        <p:spPr bwMode="auto">
          <a:xfrm>
            <a:off x="6073772" y="5591180"/>
            <a:ext cx="3000396" cy="2357454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FFFF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58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kumimoji="0" lang="pl-PL" altLang="pl-PL" sz="6000" dirty="0">
                <a:solidFill>
                  <a:srgbClr val="FFFFFF"/>
                </a:solidFill>
              </a:rPr>
              <a:t>10%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1000"/>
            <a:lum/>
          </a:blip>
          <a:srcRect/>
          <a:stretch>
            <a:fillRect l="-15000" t="-4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3004800" cy="1924472"/>
          </a:xfrm>
          <a:solidFill>
            <a:srgbClr val="0070C0"/>
          </a:solidFill>
        </p:spPr>
        <p:txBody>
          <a:bodyPr/>
          <a:lstStyle/>
          <a:p>
            <a:r>
              <a:rPr lang="pl-PL" altLang="pl-PL" sz="4400" b="1" dirty="0"/>
              <a:t>Zmiany w projekcie </a:t>
            </a:r>
            <a:br>
              <a:rPr lang="pl-PL" altLang="pl-PL" sz="4400" b="1" dirty="0"/>
            </a:br>
            <a:r>
              <a:rPr lang="pl-PL" altLang="pl-PL" sz="4400" b="1" dirty="0"/>
              <a:t>niewymagające zgłaszania Operatorowi</a:t>
            </a:r>
          </a:p>
          <a:p>
            <a:br>
              <a:rPr lang="pl-PL" sz="6600" dirty="0"/>
            </a:br>
            <a:endParaRPr lang="pl-PL" sz="6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0" y="1936660"/>
            <a:ext cx="12788944" cy="6567518"/>
          </a:xfrm>
        </p:spPr>
        <p:txBody>
          <a:bodyPr/>
          <a:lstStyle/>
          <a:p>
            <a:pPr algn="l" eaLnBrk="1" hangingPunct="1"/>
            <a:r>
              <a:rPr lang="pl-PL" sz="2000" b="1" dirty="0"/>
              <a:t>	</a:t>
            </a:r>
            <a:r>
              <a:rPr lang="pl-PL" altLang="pl-PL" sz="4000" dirty="0">
                <a:latin typeface="Calibri" pitchFamily="34" charset="0"/>
              </a:rPr>
              <a:t>Wszystkie pozostałe zmiany należy zgłosić Operatorowi za pośrednictwem </a:t>
            </a:r>
            <a:r>
              <a:rPr lang="pl-PL" altLang="pl-PL" sz="4000" b="1" dirty="0">
                <a:latin typeface="Calibri" pitchFamily="34" charset="0"/>
              </a:rPr>
              <a:t>poczty</a:t>
            </a:r>
            <a:r>
              <a:rPr lang="pl-PL" altLang="pl-PL" sz="4000" dirty="0">
                <a:latin typeface="Calibri" pitchFamily="34" charset="0"/>
              </a:rPr>
              <a:t> </a:t>
            </a:r>
            <a:r>
              <a:rPr lang="pl-PL" altLang="pl-PL" sz="4000" b="1" dirty="0">
                <a:latin typeface="Calibri" pitchFamily="34" charset="0"/>
              </a:rPr>
              <a:t>elektronicznej</a:t>
            </a:r>
            <a:r>
              <a:rPr lang="pl-PL" altLang="pl-PL" sz="4000" dirty="0">
                <a:latin typeface="Calibri" pitchFamily="34" charset="0"/>
              </a:rPr>
              <a:t>, wraz z ich uzasadnieniem, </a:t>
            </a:r>
            <a:br>
              <a:rPr lang="pl-PL" altLang="pl-PL" sz="4000" dirty="0">
                <a:latin typeface="Calibri" pitchFamily="34" charset="0"/>
              </a:rPr>
            </a:br>
            <a:r>
              <a:rPr lang="pl-PL" altLang="pl-PL" sz="4000" dirty="0">
                <a:latin typeface="Calibri" pitchFamily="34" charset="0"/>
              </a:rPr>
              <a:t>z co najmniej 2-tygodniowym wyprzedzeniem. </a:t>
            </a:r>
          </a:p>
          <a:p>
            <a:pPr algn="l" eaLnBrk="1" hangingPunct="1"/>
            <a:endParaRPr lang="pl-PL" altLang="pl-PL" sz="4000" dirty="0">
              <a:latin typeface="Calibri" pitchFamily="34" charset="0"/>
            </a:endParaRPr>
          </a:p>
          <a:p>
            <a:pPr algn="l" eaLnBrk="1" hangingPunct="1"/>
            <a:r>
              <a:rPr lang="pl-PL" altLang="pl-PL" sz="4000" dirty="0">
                <a:latin typeface="Calibri" pitchFamily="34" charset="0"/>
              </a:rPr>
              <a:t>	Zgłoszenia zostaną rozpatrzone przez Operatora w ciągu 10 dni roboczych od daty ich otrzymania, a informacja o ich zatwierdzeniu będzie przekazywana drogą elektroniczną na adres wskazany przez Wnioskodawcę.</a:t>
            </a:r>
          </a:p>
          <a:p>
            <a:pPr algn="l"/>
            <a:endParaRPr lang="pl-PL" sz="40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ORIS - MAZOWSZE LOKALNE">
  <a:themeElements>
    <a:clrScheme name="">
      <a:dk1>
        <a:srgbClr val="000000"/>
      </a:dk1>
      <a:lt1>
        <a:srgbClr val="FF6E00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BAAA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Bebas Neue"/>
        <a:ea typeface="ヒラギノ角ゴ ProN W3"/>
        <a:cs typeface="ヒラギノ角ゴ ProN W3"/>
      </a:majorFont>
      <a:minorFont>
        <a:latin typeface="Lobster Two Italic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11081</TotalTime>
  <Pages>0</Pages>
  <Words>1530</Words>
  <Characters>0</Characters>
  <Application>Microsoft Office PowerPoint</Application>
  <PresentationFormat>Niestandardowy</PresentationFormat>
  <Lines>0</Lines>
  <Paragraphs>200</Paragraphs>
  <Slides>25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5" baseType="lpstr">
      <vt:lpstr>Arial</vt:lpstr>
      <vt:lpstr>Bebas Neue</vt:lpstr>
      <vt:lpstr>Calibri</vt:lpstr>
      <vt:lpstr>Calibri Light</vt:lpstr>
      <vt:lpstr>Cambria</vt:lpstr>
      <vt:lpstr>Gill Sans</vt:lpstr>
      <vt:lpstr>Lobster Two Italic</vt:lpstr>
      <vt:lpstr>Times New Roman</vt:lpstr>
      <vt:lpstr>Wingdings</vt:lpstr>
      <vt:lpstr>BORIS - MAZOWSZE LOKALNE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KONTAKT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 Template</dc:title>
  <dc:creator>Slides That Rock</dc:creator>
  <cp:lastModifiedBy>asus</cp:lastModifiedBy>
  <cp:revision>490</cp:revision>
  <cp:lastPrinted>2015-06-15T12:34:05Z</cp:lastPrinted>
  <dcterms:modified xsi:type="dcterms:W3CDTF">2020-05-28T12:27:32Z</dcterms:modified>
</cp:coreProperties>
</file>